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1"/>
  </p:notesMasterIdLst>
  <p:sldIdLst>
    <p:sldId id="256" r:id="rId5"/>
    <p:sldId id="2455" r:id="rId6"/>
    <p:sldId id="2468" r:id="rId7"/>
    <p:sldId id="2474" r:id="rId8"/>
    <p:sldId id="297" r:id="rId9"/>
    <p:sldId id="2502" r:id="rId10"/>
    <p:sldId id="2501" r:id="rId11"/>
    <p:sldId id="2459" r:id="rId12"/>
    <p:sldId id="2460" r:id="rId13"/>
    <p:sldId id="2458" r:id="rId14"/>
    <p:sldId id="2504" r:id="rId15"/>
    <p:sldId id="2461" r:id="rId16"/>
    <p:sldId id="2464" r:id="rId17"/>
    <p:sldId id="2465" r:id="rId18"/>
    <p:sldId id="2470" r:id="rId19"/>
    <p:sldId id="245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51EF9-ACCE-498A-A1B9-ED2267E99E5B}" v="247" dt="2025-04-09T10:08:26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0055A-DB91-4098-BC34-41A4F160F91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252EEEB7-B8B4-4BE2-B423-170B9782E9F3}">
      <dgm:prSet phldrT="[besedilo]" custT="1"/>
      <dgm:spPr>
        <a:solidFill>
          <a:srgbClr val="FFC000"/>
        </a:solidFill>
      </dgm:spPr>
      <dgm:t>
        <a:bodyPr/>
        <a:lstStyle/>
        <a:p>
          <a:r>
            <a:rPr lang="sl-SI" sz="2400" b="1" dirty="0">
              <a:solidFill>
                <a:schemeClr val="tx1"/>
              </a:solidFill>
            </a:rPr>
            <a:t>UL</a:t>
          </a:r>
        </a:p>
        <a:p>
          <a:r>
            <a:rPr lang="sl-SI" sz="2400" b="1" dirty="0">
              <a:solidFill>
                <a:schemeClr val="tx1"/>
              </a:solidFill>
            </a:rPr>
            <a:t>UM</a:t>
          </a:r>
        </a:p>
        <a:p>
          <a:r>
            <a:rPr lang="sl-SI" sz="2400" b="1" dirty="0">
              <a:solidFill>
                <a:schemeClr val="tx1"/>
              </a:solidFill>
            </a:rPr>
            <a:t>UP</a:t>
          </a:r>
        </a:p>
      </dgm:t>
    </dgm:pt>
    <dgm:pt modelId="{921D620D-FF88-4395-9110-8483EE245CF8}" type="parTrans" cxnId="{69EADA37-7BF1-4299-82CB-1481700E1F28}">
      <dgm:prSet/>
      <dgm:spPr/>
      <dgm:t>
        <a:bodyPr/>
        <a:lstStyle/>
        <a:p>
          <a:endParaRPr lang="sl-SI"/>
        </a:p>
      </dgm:t>
    </dgm:pt>
    <dgm:pt modelId="{0CCD9F48-7558-412C-863B-671E690D0C0A}" type="sibTrans" cxnId="{69EADA37-7BF1-4299-82CB-1481700E1F28}">
      <dgm:prSet custT="1"/>
      <dgm:spPr>
        <a:solidFill>
          <a:srgbClr val="92D050"/>
        </a:solidFill>
      </dgm:spPr>
      <dgm:t>
        <a:bodyPr/>
        <a:lstStyle/>
        <a:p>
          <a:r>
            <a:rPr lang="sl-SI" sz="2400" b="1" dirty="0">
              <a:solidFill>
                <a:schemeClr val="tx1"/>
              </a:solidFill>
            </a:rPr>
            <a:t>GZS-ZKŽP</a:t>
          </a:r>
        </a:p>
        <a:p>
          <a:r>
            <a:rPr lang="sl-SI" sz="2400" b="1" dirty="0">
              <a:solidFill>
                <a:schemeClr val="tx1"/>
              </a:solidFill>
            </a:rPr>
            <a:t>KGZS</a:t>
          </a:r>
        </a:p>
        <a:p>
          <a:r>
            <a:rPr lang="sl-SI" sz="2400" b="1" dirty="0">
              <a:solidFill>
                <a:schemeClr val="tx1"/>
              </a:solidFill>
            </a:rPr>
            <a:t>ZZS</a:t>
          </a:r>
        </a:p>
      </dgm:t>
    </dgm:pt>
    <dgm:pt modelId="{C9C915DF-F0DE-4FA9-B185-BE85ACF54FDC}">
      <dgm:prSet phldrT="[besedilo]" custT="1"/>
      <dgm:spPr/>
      <dgm:t>
        <a:bodyPr/>
        <a:lstStyle/>
        <a:p>
          <a:r>
            <a:rPr lang="sl-SI" sz="2000" dirty="0"/>
            <a:t>UNIVERZE</a:t>
          </a:r>
        </a:p>
      </dgm:t>
    </dgm:pt>
    <dgm:pt modelId="{C7D6A9A3-B474-4864-B751-3C82BF8408F2}" type="parTrans" cxnId="{9397055B-DFF8-4300-9632-48769B069D6B}">
      <dgm:prSet/>
      <dgm:spPr/>
      <dgm:t>
        <a:bodyPr/>
        <a:lstStyle/>
        <a:p>
          <a:endParaRPr lang="sl-SI"/>
        </a:p>
      </dgm:t>
    </dgm:pt>
    <dgm:pt modelId="{EABA058B-A2EB-40CC-B36C-53A90657CE8A}" type="sibTrans" cxnId="{9397055B-DFF8-4300-9632-48769B069D6B}">
      <dgm:prSet/>
      <dgm:spPr/>
      <dgm:t>
        <a:bodyPr/>
        <a:lstStyle/>
        <a:p>
          <a:endParaRPr lang="sl-SI"/>
        </a:p>
      </dgm:t>
    </dgm:pt>
    <dgm:pt modelId="{71D49E9A-6CE5-47B5-A0BD-B4FCA7E17DFA}">
      <dgm:prSet phldrT="[besedilo]" custT="1"/>
      <dgm:spPr>
        <a:solidFill>
          <a:srgbClr val="FF0000"/>
        </a:solidFill>
      </dgm:spPr>
      <dgm:t>
        <a:bodyPr/>
        <a:lstStyle/>
        <a:p>
          <a:r>
            <a:rPr lang="sl-SI" sz="2400" b="1" dirty="0">
              <a:solidFill>
                <a:schemeClr val="tx1"/>
              </a:solidFill>
            </a:rPr>
            <a:t>IJS</a:t>
          </a:r>
        </a:p>
        <a:p>
          <a:r>
            <a:rPr lang="sl-SI" sz="2400" b="1" dirty="0">
              <a:solidFill>
                <a:schemeClr val="tx1"/>
              </a:solidFill>
            </a:rPr>
            <a:t>NIB</a:t>
          </a:r>
        </a:p>
        <a:p>
          <a:r>
            <a:rPr lang="sl-SI" sz="2400" b="1" dirty="0">
              <a:solidFill>
                <a:schemeClr val="tx1"/>
              </a:solidFill>
            </a:rPr>
            <a:t>KIS</a:t>
          </a:r>
        </a:p>
        <a:p>
          <a:r>
            <a:rPr lang="sl-SI" sz="2400" b="1" dirty="0">
              <a:solidFill>
                <a:schemeClr val="tx1"/>
              </a:solidFill>
            </a:rPr>
            <a:t>KI</a:t>
          </a:r>
        </a:p>
      </dgm:t>
    </dgm:pt>
    <dgm:pt modelId="{FE5AC70E-DD9F-456A-80A6-EBCD69419301}" type="parTrans" cxnId="{A5A49453-5704-483C-AAB6-187CAF074C1F}">
      <dgm:prSet/>
      <dgm:spPr/>
      <dgm:t>
        <a:bodyPr/>
        <a:lstStyle/>
        <a:p>
          <a:endParaRPr lang="sl-SI"/>
        </a:p>
      </dgm:t>
    </dgm:pt>
    <dgm:pt modelId="{9C7C9ADD-EB70-462A-A077-B781E205A4B6}" type="sibTrans" cxnId="{A5A49453-5704-483C-AAB6-187CAF074C1F}">
      <dgm:prSet/>
      <dgm:spPr>
        <a:solidFill>
          <a:srgbClr val="00B0F0"/>
        </a:solidFill>
      </dgm:spPr>
      <dgm:t>
        <a:bodyPr/>
        <a:lstStyle/>
        <a:p>
          <a:r>
            <a:rPr lang="sl-SI" b="1" dirty="0">
              <a:solidFill>
                <a:schemeClr val="tx1"/>
              </a:solidFill>
            </a:rPr>
            <a:t>KONZORCIJ BIOTEHNIŠKIH ŠOL</a:t>
          </a:r>
        </a:p>
        <a:p>
          <a:r>
            <a:rPr lang="sl-SI" b="1" dirty="0">
              <a:solidFill>
                <a:schemeClr val="tx1"/>
              </a:solidFill>
            </a:rPr>
            <a:t>ZRS BISTRA PTUJ</a:t>
          </a:r>
        </a:p>
        <a:p>
          <a:r>
            <a:rPr lang="sl-SI" b="1" dirty="0">
              <a:solidFill>
                <a:schemeClr val="tx1"/>
              </a:solidFill>
            </a:rPr>
            <a:t>NUTRIS</a:t>
          </a:r>
        </a:p>
        <a:p>
          <a:r>
            <a:rPr lang="sl-SI" b="1" dirty="0">
              <a:solidFill>
                <a:schemeClr val="tx1"/>
              </a:solidFill>
            </a:rPr>
            <a:t>ZRS KOPER</a:t>
          </a:r>
        </a:p>
        <a:p>
          <a:r>
            <a:rPr lang="sl-SI" b="1" dirty="0">
              <a:solidFill>
                <a:schemeClr val="tx1"/>
              </a:solidFill>
            </a:rPr>
            <a:t>IHPS, IOS</a:t>
          </a:r>
        </a:p>
      </dgm:t>
    </dgm:pt>
    <dgm:pt modelId="{AC946807-6AFF-42DF-A976-D5E912CAF05F}">
      <dgm:prSet phldrT="[besedilo]" custT="1"/>
      <dgm:spPr/>
      <dgm:t>
        <a:bodyPr/>
        <a:lstStyle/>
        <a:p>
          <a:r>
            <a:rPr lang="sl-SI" sz="2000" dirty="0"/>
            <a:t>RAZISKOVALNE</a:t>
          </a:r>
        </a:p>
        <a:p>
          <a:r>
            <a:rPr lang="sl-SI" sz="2000" dirty="0"/>
            <a:t> INSTITUCIJE</a:t>
          </a:r>
        </a:p>
      </dgm:t>
    </dgm:pt>
    <dgm:pt modelId="{D859479A-CE69-4569-9312-EFD8382CBBBA}" type="parTrans" cxnId="{8B1C8A87-82FF-4110-BA1B-70228C81DB52}">
      <dgm:prSet/>
      <dgm:spPr/>
      <dgm:t>
        <a:bodyPr/>
        <a:lstStyle/>
        <a:p>
          <a:endParaRPr lang="sl-SI"/>
        </a:p>
      </dgm:t>
    </dgm:pt>
    <dgm:pt modelId="{C5C2CF50-E141-4FBD-B4F8-B1D6221A6F15}" type="sibTrans" cxnId="{8B1C8A87-82FF-4110-BA1B-70228C81DB52}">
      <dgm:prSet/>
      <dgm:spPr/>
      <dgm:t>
        <a:bodyPr/>
        <a:lstStyle/>
        <a:p>
          <a:endParaRPr lang="sl-SI"/>
        </a:p>
      </dgm:t>
    </dgm:pt>
    <dgm:pt modelId="{9DC904B7-AF48-4C9D-8002-E7713BBC7866}" type="pres">
      <dgm:prSet presAssocID="{5180055A-DB91-4098-BC34-41A4F160F917}" presName="Name0" presStyleCnt="0">
        <dgm:presLayoutVars>
          <dgm:chMax/>
          <dgm:chPref/>
          <dgm:dir/>
          <dgm:animLvl val="lvl"/>
        </dgm:presLayoutVars>
      </dgm:prSet>
      <dgm:spPr/>
    </dgm:pt>
    <dgm:pt modelId="{CB1A88D7-BAE8-4382-8C29-A9425BF43417}" type="pres">
      <dgm:prSet presAssocID="{252EEEB7-B8B4-4BE2-B423-170B9782E9F3}" presName="composite" presStyleCnt="0"/>
      <dgm:spPr/>
    </dgm:pt>
    <dgm:pt modelId="{184E3083-E64E-40E2-9953-6E00099D30B9}" type="pres">
      <dgm:prSet presAssocID="{252EEEB7-B8B4-4BE2-B423-170B9782E9F3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B1957BAB-F108-48B0-9931-78D6766C61B2}" type="pres">
      <dgm:prSet presAssocID="{252EEEB7-B8B4-4BE2-B423-170B9782E9F3}" presName="Childtext1" presStyleLbl="revTx" presStyleIdx="0" presStyleCnt="2" custLinFactNeighborX="2754" custLinFactNeighborY="-4086">
        <dgm:presLayoutVars>
          <dgm:chMax val="0"/>
          <dgm:chPref val="0"/>
          <dgm:bulletEnabled val="1"/>
        </dgm:presLayoutVars>
      </dgm:prSet>
      <dgm:spPr/>
    </dgm:pt>
    <dgm:pt modelId="{8BF7FDDD-5A90-46B7-8977-88B5E3D2AAD7}" type="pres">
      <dgm:prSet presAssocID="{252EEEB7-B8B4-4BE2-B423-170B9782E9F3}" presName="BalanceSpacing" presStyleCnt="0"/>
      <dgm:spPr/>
    </dgm:pt>
    <dgm:pt modelId="{2EC5C7E0-E156-407E-B338-A661553356D0}" type="pres">
      <dgm:prSet presAssocID="{252EEEB7-B8B4-4BE2-B423-170B9782E9F3}" presName="BalanceSpacing1" presStyleCnt="0"/>
      <dgm:spPr/>
    </dgm:pt>
    <dgm:pt modelId="{432059CA-FD09-44F7-964B-062D049CB3AB}" type="pres">
      <dgm:prSet presAssocID="{0CCD9F48-7558-412C-863B-671E690D0C0A}" presName="Accent1Text" presStyleLbl="node1" presStyleIdx="1" presStyleCnt="4"/>
      <dgm:spPr/>
    </dgm:pt>
    <dgm:pt modelId="{1A4A22EB-D45A-41EA-A2BD-178B81276708}" type="pres">
      <dgm:prSet presAssocID="{0CCD9F48-7558-412C-863B-671E690D0C0A}" presName="spaceBetweenRectangles" presStyleCnt="0"/>
      <dgm:spPr/>
    </dgm:pt>
    <dgm:pt modelId="{6E8C1CF9-DC2A-47D7-85D2-38E647497BAE}" type="pres">
      <dgm:prSet presAssocID="{71D49E9A-6CE5-47B5-A0BD-B4FCA7E17DFA}" presName="composite" presStyleCnt="0"/>
      <dgm:spPr/>
    </dgm:pt>
    <dgm:pt modelId="{3E17D778-D05D-42E1-A741-69841F1EACDC}" type="pres">
      <dgm:prSet presAssocID="{71D49E9A-6CE5-47B5-A0BD-B4FCA7E17DFA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6ED7543F-4889-43C8-8CDD-8BF6FCA9E916}" type="pres">
      <dgm:prSet presAssocID="{71D49E9A-6CE5-47B5-A0BD-B4FCA7E17DFA}" presName="Childtext1" presStyleLbl="revTx" presStyleIdx="1" presStyleCnt="2" custLinFactNeighborY="-2139">
        <dgm:presLayoutVars>
          <dgm:chMax val="0"/>
          <dgm:chPref val="0"/>
          <dgm:bulletEnabled val="1"/>
        </dgm:presLayoutVars>
      </dgm:prSet>
      <dgm:spPr/>
    </dgm:pt>
    <dgm:pt modelId="{D4EDD976-C7EC-4574-8BCA-93FEE9D86FDD}" type="pres">
      <dgm:prSet presAssocID="{71D49E9A-6CE5-47B5-A0BD-B4FCA7E17DFA}" presName="BalanceSpacing" presStyleCnt="0"/>
      <dgm:spPr/>
    </dgm:pt>
    <dgm:pt modelId="{D06FE388-6635-4346-BFA0-B22608E4DBEB}" type="pres">
      <dgm:prSet presAssocID="{71D49E9A-6CE5-47B5-A0BD-B4FCA7E17DFA}" presName="BalanceSpacing1" presStyleCnt="0"/>
      <dgm:spPr/>
    </dgm:pt>
    <dgm:pt modelId="{7F52BD62-ADEE-4FAF-AD8A-2FF0C9FD36AB}" type="pres">
      <dgm:prSet presAssocID="{9C7C9ADD-EB70-462A-A077-B781E205A4B6}" presName="Accent1Text" presStyleLbl="node1" presStyleIdx="3" presStyleCnt="4"/>
      <dgm:spPr/>
    </dgm:pt>
  </dgm:ptLst>
  <dgm:cxnLst>
    <dgm:cxn modelId="{63BF7E03-67B9-42C1-A4E0-EB3FC6638E8C}" type="presOf" srcId="{0CCD9F48-7558-412C-863B-671E690D0C0A}" destId="{432059CA-FD09-44F7-964B-062D049CB3AB}" srcOrd="0" destOrd="0" presId="urn:microsoft.com/office/officeart/2008/layout/AlternatingHexagons"/>
    <dgm:cxn modelId="{69EADA37-7BF1-4299-82CB-1481700E1F28}" srcId="{5180055A-DB91-4098-BC34-41A4F160F917}" destId="{252EEEB7-B8B4-4BE2-B423-170B9782E9F3}" srcOrd="0" destOrd="0" parTransId="{921D620D-FF88-4395-9110-8483EE245CF8}" sibTransId="{0CCD9F48-7558-412C-863B-671E690D0C0A}"/>
    <dgm:cxn modelId="{9397055B-DFF8-4300-9632-48769B069D6B}" srcId="{252EEEB7-B8B4-4BE2-B423-170B9782E9F3}" destId="{C9C915DF-F0DE-4FA9-B185-BE85ACF54FDC}" srcOrd="0" destOrd="0" parTransId="{C7D6A9A3-B474-4864-B751-3C82BF8408F2}" sibTransId="{EABA058B-A2EB-40CC-B36C-53A90657CE8A}"/>
    <dgm:cxn modelId="{A5A49453-5704-483C-AAB6-187CAF074C1F}" srcId="{5180055A-DB91-4098-BC34-41A4F160F917}" destId="{71D49E9A-6CE5-47B5-A0BD-B4FCA7E17DFA}" srcOrd="1" destOrd="0" parTransId="{FE5AC70E-DD9F-456A-80A6-EBCD69419301}" sibTransId="{9C7C9ADD-EB70-462A-A077-B781E205A4B6}"/>
    <dgm:cxn modelId="{A3C3D773-7665-4B59-A913-5B4AA5440D9D}" type="presOf" srcId="{AC946807-6AFF-42DF-A976-D5E912CAF05F}" destId="{6ED7543F-4889-43C8-8CDD-8BF6FCA9E916}" srcOrd="0" destOrd="0" presId="urn:microsoft.com/office/officeart/2008/layout/AlternatingHexagons"/>
    <dgm:cxn modelId="{7E65285A-56A1-4B0F-899C-BEB51C1C3030}" type="presOf" srcId="{71D49E9A-6CE5-47B5-A0BD-B4FCA7E17DFA}" destId="{3E17D778-D05D-42E1-A741-69841F1EACDC}" srcOrd="0" destOrd="0" presId="urn:microsoft.com/office/officeart/2008/layout/AlternatingHexagons"/>
    <dgm:cxn modelId="{8B1C8A87-82FF-4110-BA1B-70228C81DB52}" srcId="{71D49E9A-6CE5-47B5-A0BD-B4FCA7E17DFA}" destId="{AC946807-6AFF-42DF-A976-D5E912CAF05F}" srcOrd="0" destOrd="0" parTransId="{D859479A-CE69-4569-9312-EFD8382CBBBA}" sibTransId="{C5C2CF50-E141-4FBD-B4F8-B1D6221A6F15}"/>
    <dgm:cxn modelId="{11D6AFCF-D18E-40B8-914B-1F4FB85053A4}" type="presOf" srcId="{9C7C9ADD-EB70-462A-A077-B781E205A4B6}" destId="{7F52BD62-ADEE-4FAF-AD8A-2FF0C9FD36AB}" srcOrd="0" destOrd="0" presId="urn:microsoft.com/office/officeart/2008/layout/AlternatingHexagons"/>
    <dgm:cxn modelId="{177B3BD7-B2F6-48AC-80D8-E0E7556A0C52}" type="presOf" srcId="{C9C915DF-F0DE-4FA9-B185-BE85ACF54FDC}" destId="{B1957BAB-F108-48B0-9931-78D6766C61B2}" srcOrd="0" destOrd="0" presId="urn:microsoft.com/office/officeart/2008/layout/AlternatingHexagons"/>
    <dgm:cxn modelId="{676293EB-2660-463F-997E-DF81A7E9DB6B}" type="presOf" srcId="{5180055A-DB91-4098-BC34-41A4F160F917}" destId="{9DC904B7-AF48-4C9D-8002-E7713BBC7866}" srcOrd="0" destOrd="0" presId="urn:microsoft.com/office/officeart/2008/layout/AlternatingHexagons"/>
    <dgm:cxn modelId="{57E46BFD-7360-46B5-89FE-187507CB3692}" type="presOf" srcId="{252EEEB7-B8B4-4BE2-B423-170B9782E9F3}" destId="{184E3083-E64E-40E2-9953-6E00099D30B9}" srcOrd="0" destOrd="0" presId="urn:microsoft.com/office/officeart/2008/layout/AlternatingHexagons"/>
    <dgm:cxn modelId="{7F1E49FD-8B68-46BE-BFE3-95D2CC4FE3EE}" type="presParOf" srcId="{9DC904B7-AF48-4C9D-8002-E7713BBC7866}" destId="{CB1A88D7-BAE8-4382-8C29-A9425BF43417}" srcOrd="0" destOrd="0" presId="urn:microsoft.com/office/officeart/2008/layout/AlternatingHexagons"/>
    <dgm:cxn modelId="{E15EA9DF-F577-4025-B841-945B269C48EF}" type="presParOf" srcId="{CB1A88D7-BAE8-4382-8C29-A9425BF43417}" destId="{184E3083-E64E-40E2-9953-6E00099D30B9}" srcOrd="0" destOrd="0" presId="urn:microsoft.com/office/officeart/2008/layout/AlternatingHexagons"/>
    <dgm:cxn modelId="{AAA17D70-0BF6-4530-9596-52355A0E61E0}" type="presParOf" srcId="{CB1A88D7-BAE8-4382-8C29-A9425BF43417}" destId="{B1957BAB-F108-48B0-9931-78D6766C61B2}" srcOrd="1" destOrd="0" presId="urn:microsoft.com/office/officeart/2008/layout/AlternatingHexagons"/>
    <dgm:cxn modelId="{5FB1ECF8-7AA0-48C1-A54C-B08453AF7419}" type="presParOf" srcId="{CB1A88D7-BAE8-4382-8C29-A9425BF43417}" destId="{8BF7FDDD-5A90-46B7-8977-88B5E3D2AAD7}" srcOrd="2" destOrd="0" presId="urn:microsoft.com/office/officeart/2008/layout/AlternatingHexagons"/>
    <dgm:cxn modelId="{3A9AA1A6-F8C0-40A9-A0BC-E3A75CB154F5}" type="presParOf" srcId="{CB1A88D7-BAE8-4382-8C29-A9425BF43417}" destId="{2EC5C7E0-E156-407E-B338-A661553356D0}" srcOrd="3" destOrd="0" presId="urn:microsoft.com/office/officeart/2008/layout/AlternatingHexagons"/>
    <dgm:cxn modelId="{F065A27A-9C70-4F2B-9893-45C765258C44}" type="presParOf" srcId="{CB1A88D7-BAE8-4382-8C29-A9425BF43417}" destId="{432059CA-FD09-44F7-964B-062D049CB3AB}" srcOrd="4" destOrd="0" presId="urn:microsoft.com/office/officeart/2008/layout/AlternatingHexagons"/>
    <dgm:cxn modelId="{BD5CAF6E-9B90-4419-856B-81A0604ACC9A}" type="presParOf" srcId="{9DC904B7-AF48-4C9D-8002-E7713BBC7866}" destId="{1A4A22EB-D45A-41EA-A2BD-178B81276708}" srcOrd="1" destOrd="0" presId="urn:microsoft.com/office/officeart/2008/layout/AlternatingHexagons"/>
    <dgm:cxn modelId="{8BA38175-3F36-4693-B3A1-A08447711542}" type="presParOf" srcId="{9DC904B7-AF48-4C9D-8002-E7713BBC7866}" destId="{6E8C1CF9-DC2A-47D7-85D2-38E647497BAE}" srcOrd="2" destOrd="0" presId="urn:microsoft.com/office/officeart/2008/layout/AlternatingHexagons"/>
    <dgm:cxn modelId="{22B2E378-E0D7-4094-A086-D23D2A6E5131}" type="presParOf" srcId="{6E8C1CF9-DC2A-47D7-85D2-38E647497BAE}" destId="{3E17D778-D05D-42E1-A741-69841F1EACDC}" srcOrd="0" destOrd="0" presId="urn:microsoft.com/office/officeart/2008/layout/AlternatingHexagons"/>
    <dgm:cxn modelId="{44225E70-9437-48CE-B4AC-C4D8198100D9}" type="presParOf" srcId="{6E8C1CF9-DC2A-47D7-85D2-38E647497BAE}" destId="{6ED7543F-4889-43C8-8CDD-8BF6FCA9E916}" srcOrd="1" destOrd="0" presId="urn:microsoft.com/office/officeart/2008/layout/AlternatingHexagons"/>
    <dgm:cxn modelId="{8CF4E98E-71E3-420E-878B-5902B0FEC7B2}" type="presParOf" srcId="{6E8C1CF9-DC2A-47D7-85D2-38E647497BAE}" destId="{D4EDD976-C7EC-4574-8BCA-93FEE9D86FDD}" srcOrd="2" destOrd="0" presId="urn:microsoft.com/office/officeart/2008/layout/AlternatingHexagons"/>
    <dgm:cxn modelId="{7FD26395-CAA5-4806-8004-FD0C61399F8E}" type="presParOf" srcId="{6E8C1CF9-DC2A-47D7-85D2-38E647497BAE}" destId="{D06FE388-6635-4346-BFA0-B22608E4DBEB}" srcOrd="3" destOrd="0" presId="urn:microsoft.com/office/officeart/2008/layout/AlternatingHexagons"/>
    <dgm:cxn modelId="{5C1FB7F1-7EB6-4937-ABCF-F30C45A72098}" type="presParOf" srcId="{6E8C1CF9-DC2A-47D7-85D2-38E647497BAE}" destId="{7F52BD62-ADEE-4FAF-AD8A-2FF0C9FD36A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E3083-E64E-40E2-9953-6E00099D30B9}">
      <dsp:nvSpPr>
        <dsp:cNvPr id="0" name=""/>
        <dsp:cNvSpPr/>
      </dsp:nvSpPr>
      <dsp:spPr>
        <a:xfrm rot="5400000">
          <a:off x="3568289" y="569453"/>
          <a:ext cx="2340845" cy="2036535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UL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UM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UP</a:t>
          </a:r>
        </a:p>
      </dsp:txBody>
      <dsp:txXfrm rot="-5400000">
        <a:off x="4037804" y="782080"/>
        <a:ext cx="1401815" cy="1611281"/>
      </dsp:txXfrm>
    </dsp:sp>
    <dsp:sp modelId="{B1957BAB-F108-48B0-9931-78D6766C61B2}">
      <dsp:nvSpPr>
        <dsp:cNvPr id="0" name=""/>
        <dsp:cNvSpPr/>
      </dsp:nvSpPr>
      <dsp:spPr>
        <a:xfrm>
          <a:off x="5822896" y="828079"/>
          <a:ext cx="2612383" cy="140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UNIVERZE</a:t>
          </a:r>
        </a:p>
      </dsp:txBody>
      <dsp:txXfrm>
        <a:off x="5822896" y="828079"/>
        <a:ext cx="2612383" cy="1404507"/>
      </dsp:txXfrm>
    </dsp:sp>
    <dsp:sp modelId="{432059CA-FD09-44F7-964B-062D049CB3AB}">
      <dsp:nvSpPr>
        <dsp:cNvPr id="0" name=""/>
        <dsp:cNvSpPr/>
      </dsp:nvSpPr>
      <dsp:spPr>
        <a:xfrm rot="5400000">
          <a:off x="1368831" y="569453"/>
          <a:ext cx="2340845" cy="2036535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GZS-ZKŽP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KGZS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ZZS</a:t>
          </a:r>
        </a:p>
      </dsp:txBody>
      <dsp:txXfrm rot="-5400000">
        <a:off x="1838346" y="782080"/>
        <a:ext cx="1401815" cy="1611281"/>
      </dsp:txXfrm>
    </dsp:sp>
    <dsp:sp modelId="{3E17D778-D05D-42E1-A741-69841F1EACDC}">
      <dsp:nvSpPr>
        <dsp:cNvPr id="0" name=""/>
        <dsp:cNvSpPr/>
      </dsp:nvSpPr>
      <dsp:spPr>
        <a:xfrm rot="5400000">
          <a:off x="2464347" y="2556362"/>
          <a:ext cx="2340845" cy="2036535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IJS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NIB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KIS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solidFill>
                <a:schemeClr val="tx1"/>
              </a:solidFill>
            </a:rPr>
            <a:t>KI</a:t>
          </a:r>
        </a:p>
      </dsp:txBody>
      <dsp:txXfrm rot="-5400000">
        <a:off x="2933862" y="2768989"/>
        <a:ext cx="1401815" cy="1611281"/>
      </dsp:txXfrm>
    </dsp:sp>
    <dsp:sp modelId="{6ED7543F-4889-43C8-8CDD-8BF6FCA9E916}">
      <dsp:nvSpPr>
        <dsp:cNvPr id="0" name=""/>
        <dsp:cNvSpPr/>
      </dsp:nvSpPr>
      <dsp:spPr>
        <a:xfrm>
          <a:off x="4118" y="2842334"/>
          <a:ext cx="2528112" cy="140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RAZISKOVALNE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 INSTITUCIJE</a:t>
          </a:r>
        </a:p>
      </dsp:txBody>
      <dsp:txXfrm>
        <a:off x="4118" y="2842334"/>
        <a:ext cx="2528112" cy="1404507"/>
      </dsp:txXfrm>
    </dsp:sp>
    <dsp:sp modelId="{7F52BD62-ADEE-4FAF-AD8A-2FF0C9FD36AB}">
      <dsp:nvSpPr>
        <dsp:cNvPr id="0" name=""/>
        <dsp:cNvSpPr/>
      </dsp:nvSpPr>
      <dsp:spPr>
        <a:xfrm rot="5400000">
          <a:off x="4663805" y="2556362"/>
          <a:ext cx="2340845" cy="2036535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solidFill>
                <a:schemeClr val="tx1"/>
              </a:solidFill>
            </a:rPr>
            <a:t>KONZORCIJ BIOTEHNIŠKIH ŠOL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solidFill>
                <a:schemeClr val="tx1"/>
              </a:solidFill>
            </a:rPr>
            <a:t>ZRS BISTRA PTUJ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solidFill>
                <a:schemeClr val="tx1"/>
              </a:solidFill>
            </a:rPr>
            <a:t>NUTRIS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solidFill>
                <a:schemeClr val="tx1"/>
              </a:solidFill>
            </a:rPr>
            <a:t>ZRS KOPER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solidFill>
                <a:schemeClr val="tx1"/>
              </a:solidFill>
            </a:rPr>
            <a:t>IHPS, IOS</a:t>
          </a:r>
        </a:p>
      </dsp:txBody>
      <dsp:txXfrm rot="-5400000">
        <a:off x="5133320" y="2768989"/>
        <a:ext cx="1401815" cy="1611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3DA11-AC38-4D80-A985-F8BA6FBB6EB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B3DE2-9098-4109-8DE7-FE0A5CB422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078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9FCA91-C921-13AB-9517-D75FAD9F5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265CF3-573E-115A-80E9-F1D825F6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AFD54C4-030C-FE52-63D1-27739830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9A3F04C-340F-2159-FF93-8009493C1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880BB3F-5025-3240-D35A-4ADC9154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59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6D3C73-D5A9-CF28-10BB-FEB803E3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1EE2AE8-5FA7-2CAB-89A2-EA98571AB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C06F2CA-49B7-E871-AF6E-D2D4B3CF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B8DA32D-70DB-48B1-427E-6085A0F5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D3A48A5-92A8-8577-4053-33F49E7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99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DC9E38A-A4FC-D84A-AD59-1CDBFAFF8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6016FD8-C2AD-E1E8-C67D-51D3724D6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43F3A73-22A1-9364-8733-7E3B2189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1DD883E-36F9-1988-A364-82351A3B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76894CD-8A47-EB92-8DF9-3E2CB80D0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27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02DAA3-0766-731E-BC67-1D96B30E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97CD3C4-675B-A870-5C8D-A4121714E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347235-9AFC-B5B7-6369-F8C7C117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4B855B9-77D6-B8FD-105F-D9055773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13F24E7-CC51-E897-7D84-136E8F84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90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F30C26-FDFB-22A7-F5FE-9393026D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FC06729-8F13-96E5-1AB6-9F97E6EF8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0DCD89B-7502-298D-F153-9F1CC959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7807223-19F2-3170-C0E0-F886264A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54DB569-B696-5560-099F-4D0C02C4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90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EB2E8F-AD59-8E12-2349-9C9492BC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E313B6E-2289-7A63-AB4E-92383EF93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1798702-2880-A649-76F1-B26B14689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A1705E8-8B7D-87B7-DE60-E3692046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DF0C03D-FBCA-AD65-076C-369B3F71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410CF14-FDE1-8A82-E48F-16DE0242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9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EDC6ED-8CDE-9346-44EF-C6AF24CB6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576F425-9AE6-39DF-1491-5E1A97016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91F30EF-A121-1DD4-B95B-DD4D392C6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BAC3C68-53E3-C5BC-0772-000BB2A5F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CE1E616-70D4-CCAE-62AE-91D42C30F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EC0A0B4-C30E-E20C-96F5-E6BD196E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988EA78-7DA8-F505-23A0-804B871D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B6521C29-C12A-767F-BC1D-C2A11442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49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9F2B32-149D-3DD8-50DC-03C7B251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5894F02-C80C-95CF-9287-4425C611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7754B53-ED26-2E0C-3C26-C3F8D6B95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BAD1DBF-4BBA-8EDB-D8D9-23D59C5B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42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38A8870-E0A6-CA09-9429-A4D54E3BE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ED8F8B88-0876-0672-47D1-93DF6C01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3EF7486-E9FB-0E5A-BE85-91A46660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01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C8A37C-F98F-F08F-0590-C87EDBAFB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396655E-0F50-00BD-AB2F-BBC7585A8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FAE86BB-E598-FA16-06A9-343984425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04AB4B9-8305-8D38-0F8E-7F7C9026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9137D90-BF06-66FA-F0EA-4CD60A85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1E17DF3-8C02-A0D6-31D9-DA9B9D8C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8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D5C93A-A41E-B90D-9C79-449FF2CA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F8F9F0F-354D-0A92-08BD-599A8692E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26D2555-809C-8FD2-0D80-1C6B84B8D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978A391-6AB8-47BD-EBFE-27DCB441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38EEF63-1C3E-A633-8095-929B8749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EAD3797-4FDB-6914-63FA-83199A6E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47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A770372-E8FB-4098-D8BC-9DEB942E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A2AAEC9-78AE-A44D-050C-0AEE23F6A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6F5F544-655E-5209-E1CC-7D9456604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E7F58-2E43-4BFA-A611-91F80B875CF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65E85E0-3C2F-A613-4526-4DC0F8F4C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3188A70-2DA2-B41E-C87B-ED8B07075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2A2F8-C9A6-4AF5-8E0D-8C3EE8701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9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5DDE9555-64C9-AA4F-F990-499533697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6515F3B-54CE-4E7B-BCAF-E9A4ABA1F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88" y="2382155"/>
            <a:ext cx="5058562" cy="1249808"/>
          </a:xfrm>
        </p:spPr>
        <p:txBody>
          <a:bodyPr anchor="b">
            <a:normAutofit fontScale="90000"/>
          </a:bodyPr>
          <a:lstStyle/>
          <a:p>
            <a:pPr algn="l"/>
            <a:r>
              <a:rPr lang="sl-SI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SRIP HRANA – </a:t>
            </a:r>
            <a:br>
              <a:rPr lang="sl-SI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sl-SI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predstavitev in priložnosti</a:t>
            </a:r>
            <a:br>
              <a:rPr lang="sl-SI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sl-SI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Barbara Rupnik, GZS - ZKŽP</a:t>
            </a:r>
            <a:endParaRPr lang="en-GB" sz="40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BED1774-04DD-43CD-89E0-26FEC585D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46" y="4555375"/>
            <a:ext cx="3661658" cy="1249808"/>
          </a:xfrm>
        </p:spPr>
        <p:txBody>
          <a:bodyPr anchor="t">
            <a:normAutofit/>
          </a:bodyPr>
          <a:lstStyle/>
          <a:p>
            <a:pPr algn="just"/>
            <a:r>
              <a:rPr lang="sl-SI" sz="2800" b="1" dirty="0">
                <a:solidFill>
                  <a:schemeClr val="bg1"/>
                </a:solidFill>
                <a:latin typeface="+mj-lt"/>
              </a:rPr>
              <a:t>Krško, </a:t>
            </a:r>
          </a:p>
          <a:p>
            <a:pPr algn="just"/>
            <a:r>
              <a:rPr lang="sl-SI" sz="2800" b="1" dirty="0">
                <a:solidFill>
                  <a:schemeClr val="bg1"/>
                </a:solidFill>
                <a:latin typeface="+mj-lt"/>
              </a:rPr>
              <a:t>10. april 2025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8F11CE3-F7A7-B80C-14C6-9E0216181DF7}"/>
              </a:ext>
            </a:extLst>
          </p:cNvPr>
          <p:cNvSpPr txBox="1"/>
          <p:nvPr/>
        </p:nvSpPr>
        <p:spPr>
          <a:xfrm>
            <a:off x="4565018" y="4811929"/>
            <a:ext cx="9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  <a:latin typeface="+mj-lt"/>
              </a:rPr>
              <a:t>2025</a:t>
            </a:r>
          </a:p>
        </p:txBody>
      </p:sp>
      <p:pic>
        <p:nvPicPr>
          <p:cNvPr id="6" name="Slika 3">
            <a:extLst>
              <a:ext uri="{FF2B5EF4-FFF2-40B4-BE49-F238E27FC236}">
                <a16:creationId xmlns:a16="http://schemas.microsoft.com/office/drawing/2014/main" id="{09EE33CD-4223-1DD2-0F9D-6ACB38FC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55" y="1816333"/>
            <a:ext cx="2465140" cy="246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123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1117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AKTIVNOSTI IN DOSEŽKI SRIP HRANA – razvoj človeških virov</a:t>
            </a:r>
            <a:endParaRPr lang="en-GB" sz="28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37B35F9-0A00-4C9B-9B96-5B4094166E42}"/>
              </a:ext>
            </a:extLst>
          </p:cNvPr>
          <p:cNvSpPr txBox="1"/>
          <p:nvPr/>
        </p:nvSpPr>
        <p:spPr>
          <a:xfrm>
            <a:off x="711103" y="1018053"/>
            <a:ext cx="8854751" cy="5470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Razvoj človeških virov</a:t>
            </a:r>
          </a:p>
          <a:p>
            <a:pPr algn="ctr"/>
            <a:endParaRPr lang="sl-SI" sz="22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l-SI" sz="2400" b="1" dirty="0">
                <a:solidFill>
                  <a:srgbClr val="60A22E"/>
                </a:solidFill>
                <a:latin typeface="Arial" panose="020B0604020202020204" pitchFamily="34" charset="0"/>
                <a:ea typeface="Questrial" pitchFamily="2" charset="-18"/>
              </a:rPr>
              <a:t>Potrebe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razvoj kompetenc in poklicev prihodnosti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spremljanje trendov v kmetijstvu in živilstvu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60A22E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2400" b="1" i="0" u="none" strike="noStrike" kern="0" cap="none" spc="0" normalizeH="0" baseline="0" noProof="0" dirty="0">
                <a:ln>
                  <a:noFill/>
                </a:ln>
                <a:solidFill>
                  <a:srgbClr val="60A22E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Aktivnosti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60A22E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l-SI" sz="1800" dirty="0">
                <a:solidFill>
                  <a:srgbClr val="0070C0"/>
                </a:solidFill>
                <a:latin typeface="Arial" panose="020B0604020202020204" pitchFamily="34" charset="0"/>
                <a:ea typeface="Questrial" pitchFamily="2" charset="-18"/>
              </a:rPr>
              <a:t>u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sposabljanje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zaposlenih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,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promocija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poklicev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v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panogi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, </a:t>
            </a:r>
            <a:endParaRPr kumimoji="0" lang="sl-SI" sz="1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izmenjava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dobrih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praks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,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sodelovanje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pri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pripravi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poklicnih</a:t>
            </a:r>
            <a:endParaRPr kumimoji="0" lang="sl-SI" sz="1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standardov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in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programov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izobraževanja</a:t>
            </a:r>
            <a:endParaRPr kumimoji="0" lang="sl-SI" sz="1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sl-SI" kern="0" dirty="0"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l-SI" sz="2400" b="1" dirty="0">
                <a:solidFill>
                  <a:srgbClr val="60A22E"/>
                </a:solidFill>
                <a:latin typeface="Arial" panose="020B0604020202020204" pitchFamily="34" charset="0"/>
                <a:ea typeface="Questrial" pitchFamily="2" charset="-18"/>
              </a:rPr>
              <a:t>U</a:t>
            </a:r>
            <a:r>
              <a:rPr kumimoji="0" lang="sl-SI" sz="2400" b="1" i="0" u="none" strike="noStrike" kern="0" cap="none" spc="0" normalizeH="0" baseline="0" noProof="0" dirty="0">
                <a:ln>
                  <a:noFill/>
                </a:ln>
                <a:solidFill>
                  <a:srgbClr val="60A22E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porabniki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60A22E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k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metijska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in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živilska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podjetja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Center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za p</a:t>
            </a:r>
            <a:r>
              <a:rPr kumimoji="0" lang="sl-SI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oklicno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izobraževanje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endParaRPr kumimoji="0" lang="sl-SI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u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niverze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in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srednje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</a:t>
            </a:r>
            <a:r>
              <a:rPr kumimoji="0" lang="en-GB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šole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pic>
        <p:nvPicPr>
          <p:cNvPr id="2" name="Slika 1" descr="Slika, ki vsebuje besede oblačila, človeški obraz, dekle, stavba&#10;&#10;Opis je samodejno ustvarjen">
            <a:extLst>
              <a:ext uri="{FF2B5EF4-FFF2-40B4-BE49-F238E27FC236}">
                <a16:creationId xmlns:a16="http://schemas.microsoft.com/office/drawing/2014/main" id="{DFA52F22-A66E-01B4-A4A7-73919123F7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/>
          <a:stretch/>
        </p:blipFill>
        <p:spPr>
          <a:xfrm rot="5400000">
            <a:off x="6812762" y="1628117"/>
            <a:ext cx="3980248" cy="356904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10DF722-C8D1-399E-EF1F-8DE329FBE6F8}"/>
              </a:ext>
            </a:extLst>
          </p:cNvPr>
          <p:cNvSpPr txBox="1"/>
          <p:nvPr/>
        </p:nvSpPr>
        <p:spPr>
          <a:xfrm>
            <a:off x="6951602" y="5601803"/>
            <a:ext cx="3255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Informativa</a:t>
            </a:r>
            <a:r>
              <a:rPr lang="sl-SI" dirty="0"/>
              <a:t>, sejem izobraževanja</a:t>
            </a:r>
          </a:p>
          <a:p>
            <a:r>
              <a:rPr lang="sl-SI" dirty="0"/>
              <a:t>in poklicev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28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4E823-12B7-EC1D-1A8A-4960696AF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F6A0ADDF-6013-C4F7-7CD6-DBE0B2CC2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00E70AE-C4CC-05D3-0CC7-EEDFDC26CEA8}"/>
              </a:ext>
            </a:extLst>
          </p:cNvPr>
          <p:cNvSpPr txBox="1"/>
          <p:nvPr/>
        </p:nvSpPr>
        <p:spPr>
          <a:xfrm>
            <a:off x="490781" y="104403"/>
            <a:ext cx="1117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>
                <a:solidFill>
                  <a:schemeClr val="bg1"/>
                </a:solidFill>
                <a:latin typeface="Gotham Condensed Book" pitchFamily="50" charset="0"/>
              </a:rPr>
              <a:t>AKTIVNOSTI IN DOSEŽKI SRIP HRANA – digitalizacija</a:t>
            </a:r>
            <a:endParaRPr lang="en-GB" sz="280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83F673E-DCE6-B676-9093-558D89A5B215}"/>
              </a:ext>
            </a:extLst>
          </p:cNvPr>
          <p:cNvSpPr txBox="1"/>
          <p:nvPr/>
        </p:nvSpPr>
        <p:spPr>
          <a:xfrm>
            <a:off x="541135" y="1059540"/>
            <a:ext cx="9894770" cy="1364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sl-SI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odpora razvoju in uvajanju naprednih digitalnih rešitev</a:t>
            </a:r>
          </a:p>
          <a:p>
            <a:pPr algn="ctr"/>
            <a:r>
              <a:rPr lang="sl-SI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malih in srednjih živilskih podjetjih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9502735-7205-8E23-99DA-DB557A1EA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DC3E132-75A4-7531-3C05-B1F8825B8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69" y="2828836"/>
            <a:ext cx="93453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sl-SI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altLang="en-US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					</a:t>
            </a:r>
            <a:endParaRPr kumimoji="0" lang="sl-SI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8AAEB04-884A-14E9-6672-ED787A4C118B}"/>
              </a:ext>
            </a:extLst>
          </p:cNvPr>
          <p:cNvSpPr txBox="1">
            <a:spLocks/>
          </p:cNvSpPr>
          <p:nvPr/>
        </p:nvSpPr>
        <p:spPr>
          <a:xfrm>
            <a:off x="1382277" y="2344173"/>
            <a:ext cx="9719154" cy="3828162"/>
          </a:xfrm>
          <a:prstGeom prst="rect">
            <a:avLst/>
          </a:prstGeom>
          <a:ln w="3175"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sl-SI" sz="2200" b="1" dirty="0">
                <a:solidFill>
                  <a:srgbClr val="60A22E"/>
                </a:solidFill>
                <a:latin typeface="Arial" panose="020B0604020202020204" pitchFamily="34" charset="0"/>
                <a:ea typeface="Questrial" pitchFamily="2" charset="-18"/>
              </a:rPr>
              <a:t>Projekt HIGHFIVE </a:t>
            </a:r>
            <a:r>
              <a:rPr lang="sl-SI" sz="2200" dirty="0">
                <a:latin typeface="Arial" panose="020B0604020202020204" pitchFamily="34" charset="0"/>
                <a:ea typeface="Questrial" pitchFamily="2" charset="-18"/>
              </a:rPr>
              <a:t>(I3 program), v sodelovanju s </a:t>
            </a:r>
            <a:r>
              <a:rPr lang="sl-SI" sz="2200" dirty="0" err="1">
                <a:latin typeface="Arial" panose="020B0604020202020204" pitchFamily="34" charset="0"/>
                <a:ea typeface="Questrial" pitchFamily="2" charset="-18"/>
              </a:rPr>
              <a:t>ZiT</a:t>
            </a:r>
            <a:r>
              <a:rPr lang="sl-SI" sz="2200" dirty="0">
                <a:latin typeface="Arial" panose="020B0604020202020204" pitchFamily="34" charset="0"/>
                <a:ea typeface="Questrial" pitchFamily="2" charset="-18"/>
              </a:rPr>
              <a:t> (SRIP </a:t>
            </a:r>
            <a:r>
              <a:rPr lang="sl-SI" sz="2200" dirty="0" err="1">
                <a:latin typeface="Arial" panose="020B0604020202020204" pitchFamily="34" charset="0"/>
                <a:ea typeface="Questrial" pitchFamily="2" charset="-18"/>
              </a:rPr>
              <a:t>GoDigital</a:t>
            </a:r>
            <a:r>
              <a:rPr lang="sl-SI" sz="2200" dirty="0">
                <a:latin typeface="Arial" panose="020B0604020202020204" pitchFamily="34" charset="0"/>
                <a:ea typeface="Questrial" pitchFamily="2" charset="-18"/>
              </a:rPr>
              <a:t>)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  <a:defRPr/>
            </a:pPr>
            <a:endParaRPr lang="sl-SI" sz="2200" kern="0" dirty="0"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sl-SI" sz="2200" b="1" kern="0" dirty="0">
                <a:solidFill>
                  <a:srgbClr val="0070C0"/>
                </a:solidFill>
                <a:latin typeface="Arial" panose="020B0604020202020204" pitchFamily="34" charset="0"/>
                <a:ea typeface="Questrial" pitchFamily="2" charset="-18"/>
                <a:sym typeface="Arial"/>
              </a:rPr>
              <a:t>Finančna podpora (847.090 €) za 14 malih in srednjih podjetij iz Slovenije </a:t>
            </a:r>
            <a:r>
              <a:rPr lang="sl-SI" sz="2200" kern="0" dirty="0">
                <a:latin typeface="Arial" panose="020B0604020202020204" pitchFamily="34" charset="0"/>
                <a:ea typeface="Questrial" pitchFamily="2" charset="-18"/>
                <a:sym typeface="Arial"/>
              </a:rPr>
              <a:t>(med njimi so tudi člani SRIP HRANA).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sl-SI" sz="1900" b="1" kern="0" dirty="0">
              <a:solidFill>
                <a:srgbClr val="000000"/>
              </a:solidFill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sl-SI" sz="2200" b="1" kern="0" dirty="0">
                <a:solidFill>
                  <a:srgbClr val="0070C0"/>
                </a:solidFill>
                <a:latin typeface="Arial" panose="020B0604020202020204" pitchFamily="34" charset="0"/>
                <a:ea typeface="Questrial" pitchFamily="2" charset="-18"/>
                <a:sym typeface="Arial"/>
              </a:rPr>
              <a:t>Vključeni sektorji</a:t>
            </a:r>
            <a:r>
              <a:rPr lang="sl-SI" sz="2200" kern="0" dirty="0">
                <a:latin typeface="Arial" panose="020B0604020202020204" pitchFamily="34" charset="0"/>
                <a:ea typeface="Questrial" pitchFamily="2" charset="-18"/>
                <a:sym typeface="Arial"/>
              </a:rPr>
              <a:t>: pivo, vino, mleko, gobe, med, sadje, obrati družbene prehrane</a:t>
            </a:r>
          </a:p>
          <a:p>
            <a:pPr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endParaRPr lang="sl-SI" sz="2200" kern="0" dirty="0">
              <a:solidFill>
                <a:srgbClr val="0070C0"/>
              </a:solidFill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sl-SI" sz="2200" b="1" kern="0" dirty="0">
                <a:solidFill>
                  <a:srgbClr val="0070C0"/>
                </a:solidFill>
                <a:latin typeface="Arial" panose="020B0604020202020204" pitchFamily="34" charset="0"/>
                <a:ea typeface="Questrial" pitchFamily="2" charset="-18"/>
                <a:sym typeface="Arial"/>
              </a:rPr>
              <a:t>Rezultat</a:t>
            </a:r>
            <a:r>
              <a:rPr lang="sl-SI" sz="2200" kern="0" dirty="0">
                <a:solidFill>
                  <a:srgbClr val="0070C0"/>
                </a:solidFill>
                <a:latin typeface="Arial" panose="020B0604020202020204" pitchFamily="34" charset="0"/>
                <a:ea typeface="Questrial" pitchFamily="2" charset="-18"/>
                <a:sym typeface="Arial"/>
              </a:rPr>
              <a:t>: </a:t>
            </a:r>
            <a:r>
              <a:rPr lang="sl-SI" sz="2200" b="1" kern="0" dirty="0">
                <a:solidFill>
                  <a:srgbClr val="0070C0"/>
                </a:solidFill>
                <a:latin typeface="Arial" panose="020B0604020202020204" pitchFamily="34" charset="0"/>
                <a:ea typeface="Questrial" pitchFamily="2" charset="-18"/>
                <a:sym typeface="Arial"/>
              </a:rPr>
              <a:t>optimizirani procesi v proizvodnji hrane </a:t>
            </a:r>
            <a:r>
              <a:rPr lang="sl-SI" sz="2200" kern="0" dirty="0">
                <a:solidFill>
                  <a:srgbClr val="0070C0"/>
                </a:solidFill>
                <a:latin typeface="Arial" panose="020B0604020202020204" pitchFamily="34" charset="0"/>
                <a:ea typeface="Questrial" pitchFamily="2" charset="-18"/>
                <a:sym typeface="Arial"/>
              </a:rPr>
              <a:t>(manj odpadka, večja sledljivost, manj porabljene energije, prihranek časa in surovin, boljša kakovost proizvodov)</a:t>
            </a:r>
          </a:p>
          <a:p>
            <a:pPr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endParaRPr lang="sl-SI" sz="1900" kern="0" dirty="0">
              <a:solidFill>
                <a:srgbClr val="0070C0"/>
              </a:solidFill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sl-SI" sz="2000" kern="0" dirty="0">
                <a:solidFill>
                  <a:schemeClr val="accent6"/>
                </a:solidFill>
                <a:latin typeface="Arial" panose="020B0604020202020204" pitchFamily="34" charset="0"/>
                <a:ea typeface="Questrial" pitchFamily="2" charset="-18"/>
                <a:sym typeface="Arial"/>
              </a:rPr>
              <a:t>https://highfive.ss4af.com/</a:t>
            </a:r>
            <a:endParaRPr lang="en-GB" sz="2000" b="1" kern="0" dirty="0">
              <a:solidFill>
                <a:schemeClr val="accent6"/>
              </a:solidFill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sl-SI" sz="1900" b="1" kern="0" dirty="0">
                <a:solidFill>
                  <a:srgbClr val="000000"/>
                </a:solidFill>
                <a:latin typeface="Arial" panose="020B0604020202020204" pitchFamily="34" charset="0"/>
                <a:ea typeface="Questrial" pitchFamily="2" charset="-18"/>
                <a:sym typeface="Arial"/>
              </a:rPr>
              <a:t>	</a:t>
            </a:r>
            <a:endParaRPr lang="en-GB" sz="1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2C04AC0-DAF4-6ED8-7355-80494AD62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74" y="1059540"/>
            <a:ext cx="1232154" cy="12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1117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AKTIVNOSTI IN DOSEŽKI SRIP HRANA – digitalizacija</a:t>
            </a:r>
            <a:endParaRPr lang="en-GB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22B4DE4-091F-82A7-7228-39918A98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69" y="2828836"/>
            <a:ext cx="93453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altLang="en-US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					</a:t>
            </a:r>
            <a:endParaRPr kumimoji="0" lang="sl-SI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Slika 7" descr="Slika, ki vsebuje besede oseba, zaprt prostor, oblačila, laboratorij&#10;&#10;Opis je samodejno ustvarjen">
            <a:extLst>
              <a:ext uri="{FF2B5EF4-FFF2-40B4-BE49-F238E27FC236}">
                <a16:creationId xmlns:a16="http://schemas.microsoft.com/office/drawing/2014/main" id="{841F958B-71C0-8664-BD5E-6EAD3653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8" y="1964496"/>
            <a:ext cx="4389120" cy="292608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89805967-10C7-77E1-9423-33B9BE2F52CE}"/>
              </a:ext>
            </a:extLst>
          </p:cNvPr>
          <p:cNvSpPr txBox="1"/>
          <p:nvPr/>
        </p:nvSpPr>
        <p:spPr>
          <a:xfrm>
            <a:off x="5272348" y="2174856"/>
            <a:ext cx="6292957" cy="278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sl-SI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Digitalizacija senzoričnih ocenjevanj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Tx/>
              <a:buChar char="-"/>
              <a:defRPr/>
            </a:pPr>
            <a:r>
              <a:rPr lang="sl-SI" sz="2200" dirty="0">
                <a:latin typeface="Arial" panose="020B0604020202020204" pitchFamily="34" charset="0"/>
                <a:ea typeface="Questrial" pitchFamily="2" charset="-18"/>
              </a:rPr>
              <a:t>digitalizacija celotnega procesa od prijave izdelka do končne ocene (optimizacija dela ocenjevalne komisije, strokovnega osebja in sodelujočih podjetij)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Tx/>
              <a:buChar char="-"/>
              <a:defRPr/>
            </a:pPr>
            <a:r>
              <a:rPr lang="sl-SI" sz="2200" dirty="0">
                <a:latin typeface="Arial" panose="020B0604020202020204" pitchFamily="34" charset="0"/>
                <a:ea typeface="Questrial" pitchFamily="2" charset="-18"/>
              </a:rPr>
              <a:t>trenutno se uporablja za pekovske izdelke in pivo</a:t>
            </a:r>
          </a:p>
        </p:txBody>
      </p:sp>
    </p:spTree>
    <p:extLst>
      <p:ext uri="{BB962C8B-B14F-4D97-AF65-F5344CB8AC3E}">
        <p14:creationId xmlns:p14="http://schemas.microsoft.com/office/powerpoint/2010/main" val="420288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1117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AKTIVNOSTI IN DOSEŽKI SRIP HRANA – </a:t>
            </a:r>
            <a:r>
              <a:rPr lang="sl-SI" sz="2800" dirty="0" err="1">
                <a:solidFill>
                  <a:schemeClr val="bg1"/>
                </a:solidFill>
                <a:latin typeface="Gotham Condensed Book" pitchFamily="50" charset="0"/>
              </a:rPr>
              <a:t>senzorika</a:t>
            </a:r>
            <a:endParaRPr lang="en-GB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22B4DE4-091F-82A7-7228-39918A98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135" y="4134653"/>
            <a:ext cx="20903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en-US" dirty="0">
                <a:latin typeface="Calibri" panose="020F0502020204030204" pitchFamily="34" charset="0"/>
                <a:cs typeface="Arial" panose="020B0604020202020204" pitchFamily="34" charset="0"/>
              </a:rPr>
              <a:t>Študijski obisk IHPS</a:t>
            </a:r>
            <a:endParaRPr kumimoji="0" lang="sl-SI" altLang="en-US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471ABB1-28D7-E1D5-468A-78BB4B8DD16D}"/>
              </a:ext>
            </a:extLst>
          </p:cNvPr>
          <p:cNvSpPr txBox="1"/>
          <p:nvPr/>
        </p:nvSpPr>
        <p:spPr>
          <a:xfrm>
            <a:off x="490781" y="966787"/>
            <a:ext cx="93453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000000"/>
              </a:buClr>
              <a:buSzTx/>
              <a:buNone/>
              <a:defRPr/>
            </a:pPr>
            <a:r>
              <a:rPr kumimoji="0" lang="sl-SI" sz="2200" b="1" i="0" u="none" strike="noStrike" kern="0" cap="none" spc="0" normalizeH="0" baseline="0" noProof="0" dirty="0">
                <a:ln>
                  <a:noFill/>
                </a:ln>
                <a:solidFill>
                  <a:srgbClr val="60A22E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Nacionalno stičišče za senzorične raziskave živil</a:t>
            </a:r>
          </a:p>
          <a:p>
            <a:pPr marL="0" indent="0">
              <a:buClr>
                <a:srgbClr val="000000"/>
              </a:buClr>
              <a:buSzTx/>
              <a:buNone/>
              <a:defRPr/>
            </a:pPr>
            <a:endParaRPr kumimoji="0" lang="sl-SI" sz="2200" b="1" i="0" u="none" strike="noStrike" kern="0" cap="none" spc="0" normalizeH="0" baseline="0" noProof="0" dirty="0">
              <a:ln>
                <a:noFill/>
              </a:ln>
              <a:solidFill>
                <a:srgbClr val="60A22E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342900" indent="-342900"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l-SI" sz="2200" dirty="0">
                <a:solidFill>
                  <a:srgbClr val="000000"/>
                </a:solidFill>
                <a:latin typeface="Arial" panose="020B0604020202020204" pitchFamily="34" charset="0"/>
                <a:ea typeface="Questrial" pitchFamily="2" charset="-18"/>
              </a:rPr>
              <a:t>ustanovljeno junija 2022 kot osrednja točka povezovanja</a:t>
            </a:r>
          </a:p>
          <a:p>
            <a:pPr>
              <a:buClr>
                <a:srgbClr val="000000"/>
              </a:buClr>
              <a:buSzTx/>
              <a:defRPr/>
            </a:pPr>
            <a:r>
              <a:rPr lang="sl-SI" sz="2200" dirty="0">
                <a:solidFill>
                  <a:srgbClr val="000000"/>
                </a:solidFill>
                <a:latin typeface="Arial" panose="020B0604020202020204" pitchFamily="34" charset="0"/>
                <a:ea typeface="Questrial" pitchFamily="2" charset="-18"/>
              </a:rPr>
              <a:t>     strokovnjakov iz podjetij ali partnerskih inštitucij SRIP HRANA,</a:t>
            </a:r>
          </a:p>
          <a:p>
            <a:pPr>
              <a:buClr>
                <a:srgbClr val="000000"/>
              </a:buClr>
              <a:buSzTx/>
              <a:defRPr/>
            </a:pPr>
            <a:r>
              <a:rPr lang="sl-SI" sz="2200" dirty="0">
                <a:solidFill>
                  <a:srgbClr val="000000"/>
                </a:solidFill>
                <a:latin typeface="Arial" panose="020B0604020202020204" pitchFamily="34" charset="0"/>
                <a:ea typeface="Questrial" pitchFamily="2" charset="-18"/>
              </a:rPr>
              <a:t>     ki se ukvarjajo s senzorično znanostjo na nacionalnem nivoju</a:t>
            </a:r>
          </a:p>
          <a:p>
            <a:pPr marL="342900" indent="-342900"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l-SI" sz="2200" dirty="0">
                <a:solidFill>
                  <a:srgbClr val="000000"/>
                </a:solidFill>
                <a:latin typeface="Arial" panose="020B0604020202020204" pitchFamily="34" charset="0"/>
                <a:ea typeface="Questrial" pitchFamily="2" charset="-18"/>
              </a:rPr>
              <a:t>vključenost v European </a:t>
            </a:r>
            <a:r>
              <a:rPr lang="sl-SI" sz="2200" dirty="0" err="1">
                <a:solidFill>
                  <a:srgbClr val="000000"/>
                </a:solidFill>
                <a:latin typeface="Arial" panose="020B0604020202020204" pitchFamily="34" charset="0"/>
                <a:ea typeface="Questrial" pitchFamily="2" charset="-18"/>
              </a:rPr>
              <a:t>Sensory</a:t>
            </a:r>
            <a:r>
              <a:rPr lang="sl-SI" sz="2200" dirty="0">
                <a:solidFill>
                  <a:srgbClr val="000000"/>
                </a:solidFill>
                <a:latin typeface="Arial" panose="020B0604020202020204" pitchFamily="34" charset="0"/>
                <a:ea typeface="Questrial" pitchFamily="2" charset="-18"/>
              </a:rPr>
              <a:t> Science </a:t>
            </a:r>
            <a:r>
              <a:rPr lang="sl-SI" sz="2200" dirty="0" err="1">
                <a:solidFill>
                  <a:srgbClr val="000000"/>
                </a:solidFill>
                <a:latin typeface="Arial" panose="020B0604020202020204" pitchFamily="34" charset="0"/>
                <a:ea typeface="Questrial" pitchFamily="2" charset="-18"/>
              </a:rPr>
              <a:t>Society</a:t>
            </a:r>
            <a:endParaRPr lang="sl-SI" sz="2200" dirty="0">
              <a:solidFill>
                <a:srgbClr val="000000"/>
              </a:solidFill>
              <a:latin typeface="Arial" panose="020B0604020202020204" pitchFamily="34" charset="0"/>
              <a:ea typeface="Questrial" pitchFamily="2" charset="-18"/>
            </a:endParaRPr>
          </a:p>
        </p:txBody>
      </p:sp>
      <p:pic>
        <p:nvPicPr>
          <p:cNvPr id="14" name="Slika 13" descr="Slika, ki vsebuje besede zaprt prostor, besedilo, oblačila, zid&#10;&#10;Opis je samodejno ustvarjen">
            <a:extLst>
              <a:ext uri="{FF2B5EF4-FFF2-40B4-BE49-F238E27FC236}">
                <a16:creationId xmlns:a16="http://schemas.microsoft.com/office/drawing/2014/main" id="{6B291B6C-D4F5-0984-7CF3-0078CC772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37" y="3253348"/>
            <a:ext cx="5974780" cy="33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1117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AKTIVNOSTI IN DOSEŽKI SRIP HRANA – obveščanje, promocija</a:t>
            </a:r>
            <a:endParaRPr lang="en-GB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5734BB8-AA85-B67C-499A-8A0D9D9A83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34" t="7581" r="31015" b="4856"/>
          <a:stretch/>
        </p:blipFill>
        <p:spPr>
          <a:xfrm>
            <a:off x="411268" y="880533"/>
            <a:ext cx="4039466" cy="4944175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BB86502-E7ED-296A-F662-5C8F16E3A505}"/>
              </a:ext>
            </a:extLst>
          </p:cNvPr>
          <p:cNvSpPr txBox="1"/>
          <p:nvPr/>
        </p:nvSpPr>
        <p:spPr>
          <a:xfrm>
            <a:off x="688189" y="6162386"/>
            <a:ext cx="306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https://www.gzs.si/srip-hrana/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CB6E3D0-0A77-766E-76DE-A9B7A542D3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15" t="20516" r="34610" b="36245"/>
          <a:stretch/>
        </p:blipFill>
        <p:spPr>
          <a:xfrm>
            <a:off x="5992478" y="3941973"/>
            <a:ext cx="3497580" cy="25897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1F13A05-02DB-49E5-18E9-E13C9FFF9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16" y="898489"/>
            <a:ext cx="6050424" cy="29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97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1117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DODATNA VKLJUČENOST PODJETIJ V DELOVANJE SRIP HRANA</a:t>
            </a:r>
            <a:endParaRPr lang="en-GB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22B4DE4-091F-82A7-7228-39918A98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69" y="3105834"/>
            <a:ext cx="93453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					</a:t>
            </a:r>
            <a:endParaRPr kumimoji="0" lang="sl-SI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966FF851-5DB5-2E43-92DE-9FA9B3223090}"/>
              </a:ext>
            </a:extLst>
          </p:cNvPr>
          <p:cNvSpPr txBox="1"/>
          <p:nvPr/>
        </p:nvSpPr>
        <p:spPr>
          <a:xfrm>
            <a:off x="1134229" y="1059003"/>
            <a:ext cx="9919510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>
                <a:solidFill>
                  <a:srgbClr val="0070C0"/>
                </a:solidFill>
              </a:rPr>
              <a:t>Raziskava aktivnosti in potreb članov SRIP HRANA na področju raziskav, razvoja in inovacij</a:t>
            </a:r>
          </a:p>
          <a:p>
            <a:r>
              <a:rPr lang="sl-SI" sz="2000" dirty="0"/>
              <a:t>(pomembno pri pripravi akcijskega načrta ter oblikovanju javnih razpisov)</a:t>
            </a:r>
          </a:p>
          <a:p>
            <a:endParaRPr lang="sl-SI" sz="2000" dirty="0"/>
          </a:p>
          <a:p>
            <a:r>
              <a:rPr lang="sl-SI" sz="2000" b="1" dirty="0">
                <a:solidFill>
                  <a:srgbClr val="0070C0"/>
                </a:solidFill>
              </a:rPr>
              <a:t>Delovne skupine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sodelovanju s člani SRIP HRANA</a:t>
            </a:r>
          </a:p>
          <a:p>
            <a:endParaRPr lang="sl-SI" sz="2000" dirty="0"/>
          </a:p>
          <a:p>
            <a:r>
              <a:rPr lang="sl-SI" sz="2000" b="1" dirty="0">
                <a:solidFill>
                  <a:srgbClr val="0070C0"/>
                </a:solidFill>
              </a:rPr>
              <a:t>Promocija dosežkov članov SRIP HRANA</a:t>
            </a:r>
          </a:p>
          <a:p>
            <a:r>
              <a:rPr lang="sl-SI" sz="2000" dirty="0"/>
              <a:t>spletna stran, </a:t>
            </a:r>
            <a:r>
              <a:rPr lang="sl-SI" sz="2000" dirty="0" err="1"/>
              <a:t>novičnik</a:t>
            </a:r>
            <a:r>
              <a:rPr lang="sl-SI" sz="2000" dirty="0"/>
              <a:t>, sejem AGRA, strokovni dogodki</a:t>
            </a:r>
          </a:p>
          <a:p>
            <a:endParaRPr lang="sl-SI" sz="2000" dirty="0"/>
          </a:p>
          <a:p>
            <a:r>
              <a:rPr lang="sl-SI" sz="2000" b="1" dirty="0">
                <a:solidFill>
                  <a:srgbClr val="0070C0"/>
                </a:solidFill>
              </a:rPr>
              <a:t>Olajšan dostop do:</a:t>
            </a:r>
          </a:p>
          <a:p>
            <a:pPr marL="342900" indent="-342900">
              <a:buFontTx/>
              <a:buChar char="-"/>
            </a:pPr>
            <a:r>
              <a:rPr lang="sl-SI" sz="2000" dirty="0"/>
              <a:t>strokovnjakov iz raziskovalnih institucij</a:t>
            </a:r>
          </a:p>
          <a:p>
            <a:pPr marL="342900" indent="-342900">
              <a:buFontTx/>
              <a:buChar char="-"/>
            </a:pPr>
            <a:r>
              <a:rPr lang="sl-SI" sz="2000" dirty="0"/>
              <a:t>nacionalnih in mednarodnih konzorcijev </a:t>
            </a:r>
          </a:p>
          <a:p>
            <a:endParaRPr lang="sl-SI" sz="2000" b="1" dirty="0">
              <a:solidFill>
                <a:srgbClr val="0070C0"/>
              </a:solidFill>
            </a:endParaRPr>
          </a:p>
          <a:p>
            <a:r>
              <a:rPr lang="sl-SI" sz="2000" b="1" dirty="0">
                <a:solidFill>
                  <a:srgbClr val="0070C0"/>
                </a:solidFill>
              </a:rPr>
              <a:t>Večja možnost udeležbe v konkretnih projektih za sofinanciranje raziskav, razvoja in inovacij</a:t>
            </a:r>
          </a:p>
          <a:p>
            <a:endParaRPr lang="sl-SI" sz="2000" dirty="0"/>
          </a:p>
          <a:p>
            <a:endParaRPr lang="sl-SI" sz="2000" dirty="0"/>
          </a:p>
          <a:p>
            <a:endParaRPr lang="sl-SI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20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37B35F9-0A00-4C9B-9B96-5B4094166E42}"/>
              </a:ext>
            </a:extLst>
          </p:cNvPr>
          <p:cNvSpPr txBox="1"/>
          <p:nvPr/>
        </p:nvSpPr>
        <p:spPr>
          <a:xfrm>
            <a:off x="1182721" y="178680"/>
            <a:ext cx="8854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+mn-ea"/>
                <a:cs typeface="+mn-cs"/>
              </a:rPr>
              <a:t>HVALA ZA POZORNOST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pic>
        <p:nvPicPr>
          <p:cNvPr id="2" name="Slika 1" descr="Slika, ki vsebuje besede električno modra, pisava, grafika, modro&#10;&#10;Opis je samodejno ustvarjen">
            <a:extLst>
              <a:ext uri="{FF2B5EF4-FFF2-40B4-BE49-F238E27FC236}">
                <a16:creationId xmlns:a16="http://schemas.microsoft.com/office/drawing/2014/main" id="{385A5DBE-B2BF-236D-029E-940334C48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5" y="5008005"/>
            <a:ext cx="2331221" cy="154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Slika, ki vsebuje besede besedilo, pisava, posnetek zaslona, grafika&#10;&#10;Opis je samodejno ustvarjen">
            <a:extLst>
              <a:ext uri="{FF2B5EF4-FFF2-40B4-BE49-F238E27FC236}">
                <a16:creationId xmlns:a16="http://schemas.microsoft.com/office/drawing/2014/main" id="{471D7812-7B55-AA5B-E6C5-DB990C8506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18" y="5781671"/>
            <a:ext cx="2223762" cy="404724"/>
          </a:xfrm>
          <a:prstGeom prst="rect">
            <a:avLst/>
          </a:prstGeom>
        </p:spPr>
      </p:pic>
      <p:pic>
        <p:nvPicPr>
          <p:cNvPr id="8" name="Slika 7" descr="Slika, ki vsebuje besede besedilo, pisava, zelena, logotip&#10;&#10;Opis je samodejno ustvarjen">
            <a:extLst>
              <a:ext uri="{FF2B5EF4-FFF2-40B4-BE49-F238E27FC236}">
                <a16:creationId xmlns:a16="http://schemas.microsoft.com/office/drawing/2014/main" id="{D7145586-F08D-BA3E-3A1E-EB662B492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3" y="5664429"/>
            <a:ext cx="1271390" cy="6392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D11A7B1-1E5E-7055-D625-DF4D9E9F832C}"/>
              </a:ext>
            </a:extLst>
          </p:cNvPr>
          <p:cNvSpPr txBox="1"/>
          <p:nvPr/>
        </p:nvSpPr>
        <p:spPr>
          <a:xfrm>
            <a:off x="2894566" y="2424464"/>
            <a:ext cx="6402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C00000"/>
                </a:solidFill>
              </a:rPr>
              <a:t>AKTIVNO SODELOVANJE PODJETIJ JE KLJUČNO ZA PREDNOSTI ČLANSTVA V SRIP HRANA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EB6C815-B326-6C29-CE8D-005E1486697A}"/>
              </a:ext>
            </a:extLst>
          </p:cNvPr>
          <p:cNvSpPr txBox="1"/>
          <p:nvPr/>
        </p:nvSpPr>
        <p:spPr>
          <a:xfrm>
            <a:off x="4026394" y="4264095"/>
            <a:ext cx="413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srip.hrana@gzs.si; barbara.rupnik@gzs.si</a:t>
            </a:r>
            <a:endParaRPr lang="en-GB" dirty="0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3238600F-9701-97DE-58FE-995363C6F106}"/>
              </a:ext>
            </a:extLst>
          </p:cNvPr>
          <p:cNvSpPr txBox="1"/>
          <p:nvPr/>
        </p:nvSpPr>
        <p:spPr>
          <a:xfrm>
            <a:off x="4479284" y="4719523"/>
            <a:ext cx="306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https://www.gzs.si/srip-hrana/</a:t>
            </a:r>
          </a:p>
        </p:txBody>
      </p:sp>
    </p:spTree>
    <p:extLst>
      <p:ext uri="{BB962C8B-B14F-4D97-AF65-F5344CB8AC3E}">
        <p14:creationId xmlns:p14="http://schemas.microsoft.com/office/powerpoint/2010/main" val="30339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7302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ZBOR PARTNERJEV SRIP HRANA</a:t>
            </a:r>
            <a:endParaRPr lang="en-GB" sz="28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37B35F9-0A00-4C9B-9B96-5B4094166E42}"/>
              </a:ext>
            </a:extLst>
          </p:cNvPr>
          <p:cNvSpPr txBox="1"/>
          <p:nvPr/>
        </p:nvSpPr>
        <p:spPr>
          <a:xfrm>
            <a:off x="1259633" y="1351313"/>
            <a:ext cx="8854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22B4DE4-091F-82A7-7228-39918A98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69" y="3105834"/>
            <a:ext cx="93453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					</a:t>
            </a:r>
            <a:endParaRPr kumimoji="0" lang="sl-SI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C929F64-2B1E-9460-E0A3-C55347B8C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365801"/>
              </p:ext>
            </p:extLst>
          </p:nvPr>
        </p:nvGraphicFramePr>
        <p:xfrm>
          <a:off x="1545597" y="1112266"/>
          <a:ext cx="8435280" cy="5162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Pravokotnik 4">
            <a:extLst>
              <a:ext uri="{FF2B5EF4-FFF2-40B4-BE49-F238E27FC236}">
                <a16:creationId xmlns:a16="http://schemas.microsoft.com/office/drawing/2014/main" id="{207B80B1-16F7-23F1-D8F4-D27E4C894AF9}"/>
              </a:ext>
            </a:extLst>
          </p:cNvPr>
          <p:cNvSpPr/>
          <p:nvPr/>
        </p:nvSpPr>
        <p:spPr>
          <a:xfrm>
            <a:off x="358313" y="2136103"/>
            <a:ext cx="2333060" cy="11521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sz="2000" dirty="0"/>
              <a:t>PANOŽNE ORGANIZACIJE</a:t>
            </a:r>
          </a:p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sz="2000" kern="1200" dirty="0"/>
              <a:t>(posredno tudi njihovi člani)</a:t>
            </a:r>
          </a:p>
        </p:txBody>
      </p:sp>
    </p:spTree>
    <p:extLst>
      <p:ext uri="{BB962C8B-B14F-4D97-AF65-F5344CB8AC3E}">
        <p14:creationId xmlns:p14="http://schemas.microsoft.com/office/powerpoint/2010/main" val="163512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8891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UO AKCIJSKEGA SVETA SRIP HRANA</a:t>
            </a:r>
            <a:endParaRPr lang="en-GB" sz="28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37B35F9-0A00-4C9B-9B96-5B4094166E42}"/>
              </a:ext>
            </a:extLst>
          </p:cNvPr>
          <p:cNvSpPr txBox="1"/>
          <p:nvPr/>
        </p:nvSpPr>
        <p:spPr>
          <a:xfrm>
            <a:off x="1259633" y="1351313"/>
            <a:ext cx="8854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22B4DE4-091F-82A7-7228-39918A98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486" y="1674478"/>
            <a:ext cx="3915236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podjetij</a:t>
            </a:r>
          </a:p>
          <a:p>
            <a:r>
              <a:rPr lang="sl-SI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</a:t>
            </a:r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d.o.o.			</a:t>
            </a:r>
          </a:p>
          <a:p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Mlinotest d.d.</a:t>
            </a:r>
          </a:p>
          <a:p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Mlekarna Planika d.o.o.</a:t>
            </a:r>
          </a:p>
          <a:p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Jata Emona d.o.o.</a:t>
            </a:r>
          </a:p>
          <a:p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Žito d.o.o.</a:t>
            </a:r>
          </a:p>
          <a:p>
            <a:r>
              <a:rPr lang="sl-SI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Medex</a:t>
            </a:r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d.o.o.</a:t>
            </a:r>
          </a:p>
          <a:p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Pomurske mlekarne d.d.</a:t>
            </a:r>
          </a:p>
          <a:p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Puklavec </a:t>
            </a:r>
            <a:r>
              <a:rPr lang="sl-SI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Wines</a:t>
            </a:r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d.o.o.</a:t>
            </a:r>
          </a:p>
          <a:p>
            <a:r>
              <a:rPr lang="sl-SI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Smartis</a:t>
            </a:r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informacijski sistemi d.o.o.</a:t>
            </a:r>
          </a:p>
          <a:p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Anteja ECG svetovanje d.o.o.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C03055FB-1FD3-6FBF-E2E6-B018E31F227D}"/>
              </a:ext>
            </a:extLst>
          </p:cNvPr>
          <p:cNvSpPr txBox="1"/>
          <p:nvPr/>
        </p:nvSpPr>
        <p:spPr>
          <a:xfrm>
            <a:off x="750087" y="967398"/>
            <a:ext cx="98738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200" b="1" dirty="0">
                <a:solidFill>
                  <a:schemeClr val="accent1"/>
                </a:solidFill>
              </a:rPr>
              <a:t>Obstoječi člani Akcijskega sveta SRIP HRANA :</a:t>
            </a:r>
          </a:p>
          <a:p>
            <a:endParaRPr lang="sl-SI" sz="2200" b="1" dirty="0">
              <a:solidFill>
                <a:schemeClr val="accent1"/>
              </a:solidFill>
            </a:endParaRPr>
          </a:p>
          <a:p>
            <a:r>
              <a:rPr lang="sl-SI" sz="2000" b="1" dirty="0">
                <a:solidFill>
                  <a:schemeClr val="accent1"/>
                </a:solidFill>
              </a:rPr>
              <a:t>Raziskovalne / izobraževalne /panožne / druge 					   organizacije </a:t>
            </a:r>
            <a:endParaRPr lang="en-GB" dirty="0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DC7F276-F67F-4560-CE33-5C2E4099250B}"/>
              </a:ext>
            </a:extLst>
          </p:cNvPr>
          <p:cNvSpPr txBox="1"/>
          <p:nvPr/>
        </p:nvSpPr>
        <p:spPr>
          <a:xfrm>
            <a:off x="746264" y="2381559"/>
            <a:ext cx="50718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Biotehniška</a:t>
            </a:r>
            <a:r>
              <a:rPr lang="en-GB" sz="2000" dirty="0"/>
              <a:t> </a:t>
            </a:r>
            <a:r>
              <a:rPr lang="en-GB" sz="2000" dirty="0" err="1"/>
              <a:t>fakulteta</a:t>
            </a:r>
            <a:endParaRPr lang="sl-SI" sz="2000" dirty="0"/>
          </a:p>
          <a:p>
            <a:r>
              <a:rPr lang="sl-SI" sz="2000" dirty="0"/>
              <a:t>Kmetijski inštitut</a:t>
            </a:r>
            <a:endParaRPr lang="en-GB" sz="2000" dirty="0"/>
          </a:p>
          <a:p>
            <a:r>
              <a:rPr lang="en-GB" sz="2000" dirty="0" err="1"/>
              <a:t>Kemijski</a:t>
            </a:r>
            <a:r>
              <a:rPr lang="en-GB" sz="2000" dirty="0"/>
              <a:t> </a:t>
            </a:r>
            <a:r>
              <a:rPr lang="en-GB" sz="2000" dirty="0" err="1"/>
              <a:t>inštitut</a:t>
            </a:r>
            <a:endParaRPr lang="en-GB" sz="2000" dirty="0"/>
          </a:p>
          <a:p>
            <a:r>
              <a:rPr lang="en-GB" sz="2000" dirty="0" err="1"/>
              <a:t>Nacionalni</a:t>
            </a:r>
            <a:r>
              <a:rPr lang="en-GB" sz="2000" dirty="0"/>
              <a:t> </a:t>
            </a:r>
            <a:r>
              <a:rPr lang="en-GB" sz="2000" dirty="0" err="1"/>
              <a:t>inštitut</a:t>
            </a:r>
            <a:r>
              <a:rPr lang="en-GB" sz="2000" dirty="0"/>
              <a:t> za </a:t>
            </a:r>
            <a:r>
              <a:rPr lang="en-GB" sz="2000" dirty="0" err="1"/>
              <a:t>biologijo</a:t>
            </a:r>
            <a:endParaRPr lang="en-GB" sz="2000" dirty="0"/>
          </a:p>
          <a:p>
            <a:r>
              <a:rPr lang="en-GB" sz="2000" dirty="0" err="1"/>
              <a:t>Inštitut</a:t>
            </a:r>
            <a:r>
              <a:rPr lang="en-GB" sz="2000" dirty="0"/>
              <a:t> </a:t>
            </a:r>
            <a:r>
              <a:rPr lang="en-GB" sz="2000" dirty="0" err="1"/>
              <a:t>Jožef</a:t>
            </a:r>
            <a:r>
              <a:rPr lang="en-GB" sz="2000" dirty="0"/>
              <a:t> Stefan</a:t>
            </a:r>
          </a:p>
          <a:p>
            <a:r>
              <a:rPr lang="en-GB" sz="2000" dirty="0" err="1"/>
              <a:t>Inštitut</a:t>
            </a:r>
            <a:r>
              <a:rPr lang="en-GB" sz="2000" dirty="0"/>
              <a:t> za </a:t>
            </a:r>
            <a:r>
              <a:rPr lang="en-GB" sz="2000" dirty="0" err="1"/>
              <a:t>hmeljarstvo</a:t>
            </a:r>
            <a:r>
              <a:rPr lang="en-GB" sz="2000" dirty="0"/>
              <a:t> in </a:t>
            </a:r>
            <a:r>
              <a:rPr lang="en-GB" sz="2000" dirty="0" err="1"/>
              <a:t>pivovarstvo</a:t>
            </a:r>
            <a:endParaRPr lang="sl-SI" sz="2000" dirty="0"/>
          </a:p>
          <a:p>
            <a:r>
              <a:rPr lang="en-GB" sz="2000" dirty="0" err="1"/>
              <a:t>Znanstveno-raziskovalno</a:t>
            </a:r>
            <a:r>
              <a:rPr lang="en-GB" sz="2000" dirty="0"/>
              <a:t> </a:t>
            </a:r>
            <a:r>
              <a:rPr lang="en-GB" sz="2000" dirty="0" err="1"/>
              <a:t>središče</a:t>
            </a:r>
            <a:r>
              <a:rPr lang="en-GB" sz="2000" dirty="0"/>
              <a:t> Koper</a:t>
            </a:r>
          </a:p>
          <a:p>
            <a:r>
              <a:rPr lang="en-GB" sz="2000" dirty="0" err="1"/>
              <a:t>Znanstveno-raziskovalno</a:t>
            </a:r>
            <a:r>
              <a:rPr lang="en-GB" sz="2000" dirty="0"/>
              <a:t> </a:t>
            </a:r>
            <a:r>
              <a:rPr lang="en-GB" sz="2000" dirty="0" err="1"/>
              <a:t>središče</a:t>
            </a:r>
            <a:r>
              <a:rPr lang="en-GB" sz="2000" dirty="0"/>
              <a:t> </a:t>
            </a:r>
            <a:r>
              <a:rPr lang="en-GB" sz="2000" dirty="0" err="1"/>
              <a:t>Bistra</a:t>
            </a:r>
            <a:r>
              <a:rPr lang="en-GB" sz="2000" dirty="0"/>
              <a:t> </a:t>
            </a:r>
            <a:r>
              <a:rPr lang="en-GB" sz="2000" dirty="0" err="1"/>
              <a:t>Ptuj</a:t>
            </a:r>
            <a:endParaRPr lang="en-GB" sz="2000" dirty="0"/>
          </a:p>
          <a:p>
            <a:r>
              <a:rPr lang="en-GB" sz="2000" dirty="0" err="1"/>
              <a:t>Društvo</a:t>
            </a:r>
            <a:r>
              <a:rPr lang="en-GB" sz="2000" dirty="0"/>
              <a:t> </a:t>
            </a:r>
            <a:r>
              <a:rPr lang="en-GB" sz="2000" dirty="0" err="1"/>
              <a:t>agrarnih</a:t>
            </a:r>
            <a:r>
              <a:rPr lang="en-GB" sz="2000" dirty="0"/>
              <a:t> </a:t>
            </a:r>
            <a:r>
              <a:rPr lang="en-GB" sz="2000" dirty="0" err="1"/>
              <a:t>ekonomistov</a:t>
            </a:r>
            <a:r>
              <a:rPr lang="en-GB" sz="2000" dirty="0"/>
              <a:t> Slovenije (DAES)</a:t>
            </a:r>
          </a:p>
          <a:p>
            <a:r>
              <a:rPr lang="en-GB" sz="2000" dirty="0"/>
              <a:t>ITC </a:t>
            </a:r>
            <a:r>
              <a:rPr lang="en-GB" sz="2000" dirty="0" err="1"/>
              <a:t>Murska</a:t>
            </a:r>
            <a:r>
              <a:rPr lang="en-GB" sz="2000" dirty="0"/>
              <a:t> </a:t>
            </a:r>
            <a:r>
              <a:rPr lang="en-GB" sz="2000" dirty="0" err="1"/>
              <a:t>Sobota</a:t>
            </a:r>
            <a:endParaRPr lang="en-GB" sz="2000" dirty="0"/>
          </a:p>
          <a:p>
            <a:r>
              <a:rPr lang="en-GB" sz="2000" dirty="0" err="1"/>
              <a:t>Pomurske</a:t>
            </a:r>
            <a:r>
              <a:rPr lang="en-GB" sz="2000" dirty="0"/>
              <a:t> </a:t>
            </a:r>
            <a:r>
              <a:rPr lang="en-GB" sz="2000" dirty="0" err="1"/>
              <a:t>gospodarska</a:t>
            </a:r>
            <a:r>
              <a:rPr lang="en-GB" sz="2000" dirty="0"/>
              <a:t> </a:t>
            </a:r>
            <a:r>
              <a:rPr lang="en-GB" sz="2000" dirty="0" err="1"/>
              <a:t>zbornica</a:t>
            </a:r>
            <a:endParaRPr lang="en-GB" sz="2000" dirty="0"/>
          </a:p>
          <a:p>
            <a:r>
              <a:rPr lang="en-GB" sz="2000" dirty="0"/>
              <a:t>GZS-Zbornica kmetijskih in živilskih podjetij</a:t>
            </a:r>
          </a:p>
        </p:txBody>
      </p:sp>
    </p:spTree>
    <p:extLst>
      <p:ext uri="{BB962C8B-B14F-4D97-AF65-F5344CB8AC3E}">
        <p14:creationId xmlns:p14="http://schemas.microsoft.com/office/powerpoint/2010/main" val="3860412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53F2A-DBB9-D599-C413-C3A52AFD2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A4F0C47F-197B-BD2C-DB79-0DB87480B8ED}"/>
              </a:ext>
            </a:extLst>
          </p:cNvPr>
          <p:cNvGrpSpPr/>
          <p:nvPr/>
        </p:nvGrpSpPr>
        <p:grpSpPr>
          <a:xfrm>
            <a:off x="2707654" y="1452836"/>
            <a:ext cx="6560192" cy="1112292"/>
            <a:chOff x="3788" y="1825"/>
            <a:chExt cx="2961137" cy="741577"/>
          </a:xfrm>
        </p:grpSpPr>
        <p:sp>
          <p:nvSpPr>
            <p:cNvPr id="5" name="Pravokotnik: zaokroženi vogali 4">
              <a:extLst>
                <a:ext uri="{FF2B5EF4-FFF2-40B4-BE49-F238E27FC236}">
                  <a16:creationId xmlns:a16="http://schemas.microsoft.com/office/drawing/2014/main" id="{91EBA254-73F9-D62E-87DE-30D2B09FCE61}"/>
                </a:ext>
              </a:extLst>
            </p:cNvPr>
            <p:cNvSpPr/>
            <p:nvPr/>
          </p:nvSpPr>
          <p:spPr>
            <a:xfrm>
              <a:off x="3788" y="1825"/>
              <a:ext cx="2824818" cy="741577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" name="Pravokotnik: zaokroženi vogali 4">
              <a:extLst>
                <a:ext uri="{FF2B5EF4-FFF2-40B4-BE49-F238E27FC236}">
                  <a16:creationId xmlns:a16="http://schemas.microsoft.com/office/drawing/2014/main" id="{5E44BF2B-080E-9CF1-A196-A6C7714ACD16}"/>
                </a:ext>
              </a:extLst>
            </p:cNvPr>
            <p:cNvSpPr txBox="1"/>
            <p:nvPr/>
          </p:nvSpPr>
          <p:spPr>
            <a:xfrm>
              <a:off x="25508" y="23545"/>
              <a:ext cx="2939417" cy="620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l-SI" sz="1600" kern="1200"/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b="1" kern="1200"/>
                <a:t>KADRI PRIHODNOSTI</a:t>
              </a:r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b="1" kern="1200"/>
                <a:t>DIGITALIZACIJA</a:t>
              </a:r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b="1" kern="1200"/>
                <a:t>INTERNACIONALIZACIJA</a:t>
              </a:r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700" kern="1200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D26EED26-C81E-0089-5053-44A1543CB6E1}"/>
              </a:ext>
            </a:extLst>
          </p:cNvPr>
          <p:cNvGrpSpPr/>
          <p:nvPr/>
        </p:nvGrpSpPr>
        <p:grpSpPr>
          <a:xfrm>
            <a:off x="2691049" y="2675482"/>
            <a:ext cx="2054385" cy="741577"/>
            <a:chOff x="0" y="791208"/>
            <a:chExt cx="992544" cy="741577"/>
          </a:xfrm>
          <a:solidFill>
            <a:srgbClr val="4BD0FF"/>
          </a:solidFill>
        </p:grpSpPr>
        <p:sp>
          <p:nvSpPr>
            <p:cNvPr id="8" name="Pravokotnik: zaokroženi vogali 7">
              <a:extLst>
                <a:ext uri="{FF2B5EF4-FFF2-40B4-BE49-F238E27FC236}">
                  <a16:creationId xmlns:a16="http://schemas.microsoft.com/office/drawing/2014/main" id="{4C9D0296-0BD8-8741-27C0-E554F5640103}"/>
                </a:ext>
              </a:extLst>
            </p:cNvPr>
            <p:cNvSpPr/>
            <p:nvPr/>
          </p:nvSpPr>
          <p:spPr>
            <a:xfrm>
              <a:off x="0" y="791208"/>
              <a:ext cx="992544" cy="74157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Pravokotnik: zaokroženi vogali 4">
              <a:extLst>
                <a:ext uri="{FF2B5EF4-FFF2-40B4-BE49-F238E27FC236}">
                  <a16:creationId xmlns:a16="http://schemas.microsoft.com/office/drawing/2014/main" id="{61AC6FF0-34D3-30C4-DA75-F5F9C9DA6D47}"/>
                </a:ext>
              </a:extLst>
            </p:cNvPr>
            <p:cNvSpPr txBox="1"/>
            <p:nvPr/>
          </p:nvSpPr>
          <p:spPr>
            <a:xfrm>
              <a:off x="21719" y="812928"/>
              <a:ext cx="959627" cy="6981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b="1" kern="1200" dirty="0">
                  <a:solidFill>
                    <a:schemeClr val="bg2">
                      <a:lumMod val="10000"/>
                    </a:schemeClr>
                  </a:solidFill>
                </a:rPr>
                <a:t>Optimizacija oskrbnih agroživilskih verig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CCF200F-E112-27D8-3C4E-896CC2A740E3}"/>
              </a:ext>
            </a:extLst>
          </p:cNvPr>
          <p:cNvGrpSpPr/>
          <p:nvPr/>
        </p:nvGrpSpPr>
        <p:grpSpPr>
          <a:xfrm>
            <a:off x="4800423" y="2671514"/>
            <a:ext cx="2163504" cy="741577"/>
            <a:chOff x="1080158" y="771527"/>
            <a:chExt cx="735503" cy="741577"/>
          </a:xfrm>
        </p:grpSpPr>
        <p:sp>
          <p:nvSpPr>
            <p:cNvPr id="11" name="Pravokotnik: zaokroženi vogali 10">
              <a:extLst>
                <a:ext uri="{FF2B5EF4-FFF2-40B4-BE49-F238E27FC236}">
                  <a16:creationId xmlns:a16="http://schemas.microsoft.com/office/drawing/2014/main" id="{609608D9-187F-C626-7CD9-D50D629FDBA9}"/>
                </a:ext>
              </a:extLst>
            </p:cNvPr>
            <p:cNvSpPr/>
            <p:nvPr/>
          </p:nvSpPr>
          <p:spPr>
            <a:xfrm>
              <a:off x="1080158" y="771527"/>
              <a:ext cx="714574" cy="741577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Pravokotnik: zaokroženi vogali 4">
              <a:extLst>
                <a:ext uri="{FF2B5EF4-FFF2-40B4-BE49-F238E27FC236}">
                  <a16:creationId xmlns:a16="http://schemas.microsoft.com/office/drawing/2014/main" id="{9E4CB4D2-DB5E-803D-3E9D-79EEAE6B6F79}"/>
                </a:ext>
              </a:extLst>
            </p:cNvPr>
            <p:cNvSpPr txBox="1"/>
            <p:nvPr/>
          </p:nvSpPr>
          <p:spPr>
            <a:xfrm>
              <a:off x="1101087" y="792456"/>
              <a:ext cx="714574" cy="6997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b="1">
                  <a:solidFill>
                    <a:schemeClr val="bg2">
                      <a:lumMod val="10000"/>
                    </a:schemeClr>
                  </a:solidFill>
                </a:rPr>
                <a:t>Z</a:t>
              </a:r>
              <a:r>
                <a:rPr lang="sl-SI" sz="1600" b="1" kern="1200">
                  <a:solidFill>
                    <a:schemeClr val="bg2">
                      <a:lumMod val="10000"/>
                    </a:schemeClr>
                  </a:solidFill>
                </a:rPr>
                <a:t>agotavljanje kakovostnih surovin      v agroživilstvu </a:t>
              </a:r>
              <a:endParaRPr lang="en-GB" sz="1600" b="1" kern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AF6DA3E-224B-4603-67FF-47888F1AB5B4}"/>
              </a:ext>
            </a:extLst>
          </p:cNvPr>
          <p:cNvGrpSpPr/>
          <p:nvPr/>
        </p:nvGrpSpPr>
        <p:grpSpPr>
          <a:xfrm>
            <a:off x="6947322" y="2671514"/>
            <a:ext cx="2011950" cy="734617"/>
            <a:chOff x="2020364" y="823886"/>
            <a:chExt cx="715972" cy="741577"/>
          </a:xfrm>
          <a:solidFill>
            <a:srgbClr val="CB90F0"/>
          </a:solidFill>
        </p:grpSpPr>
        <p:sp>
          <p:nvSpPr>
            <p:cNvPr id="14" name="Pravokotnik: zaokroženi vogali 13">
              <a:extLst>
                <a:ext uri="{FF2B5EF4-FFF2-40B4-BE49-F238E27FC236}">
                  <a16:creationId xmlns:a16="http://schemas.microsoft.com/office/drawing/2014/main" id="{F1C03B71-B6DB-C95C-5D4C-980DA1E4D559}"/>
                </a:ext>
              </a:extLst>
            </p:cNvPr>
            <p:cNvSpPr/>
            <p:nvPr/>
          </p:nvSpPr>
          <p:spPr>
            <a:xfrm>
              <a:off x="2020364" y="823886"/>
              <a:ext cx="715972" cy="74157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Pravokotnik: zaokroženi vogali 4">
              <a:extLst>
                <a:ext uri="{FF2B5EF4-FFF2-40B4-BE49-F238E27FC236}">
                  <a16:creationId xmlns:a16="http://schemas.microsoft.com/office/drawing/2014/main" id="{AA162414-844F-3B91-1FDD-D7B6B43941FA}"/>
                </a:ext>
              </a:extLst>
            </p:cNvPr>
            <p:cNvSpPr txBox="1"/>
            <p:nvPr/>
          </p:nvSpPr>
          <p:spPr>
            <a:xfrm>
              <a:off x="2042271" y="844856"/>
              <a:ext cx="673094" cy="7065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b="1" kern="1200">
                  <a:solidFill>
                    <a:schemeClr val="bg2">
                      <a:lumMod val="10000"/>
                    </a:schemeClr>
                  </a:solidFill>
                </a:rPr>
                <a:t>Širjenje ponudbe živil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30053C52-F74C-2817-D22C-9919F0C6FB85}"/>
              </a:ext>
            </a:extLst>
          </p:cNvPr>
          <p:cNvGrpSpPr/>
          <p:nvPr/>
        </p:nvGrpSpPr>
        <p:grpSpPr>
          <a:xfrm>
            <a:off x="2707654" y="3462354"/>
            <a:ext cx="2031206" cy="460258"/>
            <a:chOff x="115761" y="1644668"/>
            <a:chExt cx="714574" cy="741577"/>
          </a:xfrm>
          <a:solidFill>
            <a:srgbClr val="4BD0FF"/>
          </a:solidFill>
        </p:grpSpPr>
        <p:sp>
          <p:nvSpPr>
            <p:cNvPr id="17" name="Pravokotnik: zaokroženi vogali 16">
              <a:extLst>
                <a:ext uri="{FF2B5EF4-FFF2-40B4-BE49-F238E27FC236}">
                  <a16:creationId xmlns:a16="http://schemas.microsoft.com/office/drawing/2014/main" id="{BE6962DC-36E1-525E-8A1D-E4905FA0EB16}"/>
                </a:ext>
              </a:extLst>
            </p:cNvPr>
            <p:cNvSpPr/>
            <p:nvPr/>
          </p:nvSpPr>
          <p:spPr>
            <a:xfrm>
              <a:off x="115761" y="1644668"/>
              <a:ext cx="714574" cy="74157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Pravokotnik: zaokroženi vogali 4">
              <a:extLst>
                <a:ext uri="{FF2B5EF4-FFF2-40B4-BE49-F238E27FC236}">
                  <a16:creationId xmlns:a16="http://schemas.microsoft.com/office/drawing/2014/main" id="{E4F0AF11-AC32-A86D-F399-03D109C2FE2C}"/>
                </a:ext>
              </a:extLst>
            </p:cNvPr>
            <p:cNvSpPr txBox="1"/>
            <p:nvPr/>
          </p:nvSpPr>
          <p:spPr>
            <a:xfrm>
              <a:off x="136690" y="1665597"/>
              <a:ext cx="672716" cy="699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050" b="1" kern="1200">
                  <a:solidFill>
                    <a:schemeClr val="bg2">
                      <a:lumMod val="10000"/>
                    </a:schemeClr>
                  </a:solidFill>
                </a:rPr>
                <a:t>Razvoj produktov sektorskih verig vrednosti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11B70E67-1E90-21E5-B291-035170E4598F}"/>
              </a:ext>
            </a:extLst>
          </p:cNvPr>
          <p:cNvGrpSpPr/>
          <p:nvPr/>
        </p:nvGrpSpPr>
        <p:grpSpPr>
          <a:xfrm>
            <a:off x="4800424" y="3458245"/>
            <a:ext cx="2101940" cy="481228"/>
            <a:chOff x="888352" y="1645754"/>
            <a:chExt cx="715972" cy="741577"/>
          </a:xfrm>
          <a:solidFill>
            <a:srgbClr val="9ED561"/>
          </a:solidFill>
        </p:grpSpPr>
        <p:sp>
          <p:nvSpPr>
            <p:cNvPr id="23" name="Pravokotnik: zaokroženi vogali 22">
              <a:extLst>
                <a:ext uri="{FF2B5EF4-FFF2-40B4-BE49-F238E27FC236}">
                  <a16:creationId xmlns:a16="http://schemas.microsoft.com/office/drawing/2014/main" id="{5777BEC9-3B4C-08D6-B633-7544DD0110FB}"/>
                </a:ext>
              </a:extLst>
            </p:cNvPr>
            <p:cNvSpPr/>
            <p:nvPr/>
          </p:nvSpPr>
          <p:spPr>
            <a:xfrm>
              <a:off x="888352" y="1645754"/>
              <a:ext cx="715972" cy="74157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Pravokotnik: zaokroženi vogali 4">
              <a:extLst>
                <a:ext uri="{FF2B5EF4-FFF2-40B4-BE49-F238E27FC236}">
                  <a16:creationId xmlns:a16="http://schemas.microsoft.com/office/drawing/2014/main" id="{68ED6175-152D-9D22-219B-ADD0AB044D46}"/>
                </a:ext>
              </a:extLst>
            </p:cNvPr>
            <p:cNvSpPr txBox="1"/>
            <p:nvPr/>
          </p:nvSpPr>
          <p:spPr>
            <a:xfrm>
              <a:off x="909322" y="1666724"/>
              <a:ext cx="674032" cy="6996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050" b="1" kern="1200" dirty="0">
                  <a:solidFill>
                    <a:schemeClr val="bg2">
                      <a:lumMod val="10000"/>
                    </a:schemeClr>
                  </a:solidFill>
                </a:rPr>
                <a:t>Selekcionirane sorte sadja, zelenjave, poljščin ter selekcija </a:t>
              </a:r>
              <a:r>
                <a:rPr lang="sl-SI" sz="1050" b="1" dirty="0" err="1">
                  <a:solidFill>
                    <a:schemeClr val="bg2">
                      <a:lumMod val="10000"/>
                    </a:schemeClr>
                  </a:solidFill>
                </a:rPr>
                <a:t>rejnih</a:t>
              </a:r>
              <a:r>
                <a:rPr lang="sl-SI" sz="1050" b="1" kern="1200" dirty="0">
                  <a:solidFill>
                    <a:schemeClr val="bg2">
                      <a:lumMod val="10000"/>
                    </a:schemeClr>
                  </a:solidFill>
                </a:rPr>
                <a:t> živali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6FF60261-F468-7871-1880-A6BC52B3A8BA}"/>
              </a:ext>
            </a:extLst>
          </p:cNvPr>
          <p:cNvGrpSpPr/>
          <p:nvPr/>
        </p:nvGrpSpPr>
        <p:grpSpPr>
          <a:xfrm>
            <a:off x="4800424" y="3981172"/>
            <a:ext cx="2101940" cy="577868"/>
            <a:chOff x="875626" y="2436425"/>
            <a:chExt cx="715972" cy="741577"/>
          </a:xfrm>
          <a:solidFill>
            <a:srgbClr val="92D050"/>
          </a:solidFill>
        </p:grpSpPr>
        <p:sp>
          <p:nvSpPr>
            <p:cNvPr id="26" name="Pravokotnik: zaokroženi vogali 25">
              <a:extLst>
                <a:ext uri="{FF2B5EF4-FFF2-40B4-BE49-F238E27FC236}">
                  <a16:creationId xmlns:a16="http://schemas.microsoft.com/office/drawing/2014/main" id="{D2369BBB-30B4-41FF-775C-859697DB3349}"/>
                </a:ext>
              </a:extLst>
            </p:cNvPr>
            <p:cNvSpPr/>
            <p:nvPr/>
          </p:nvSpPr>
          <p:spPr>
            <a:xfrm>
              <a:off x="875626" y="2436425"/>
              <a:ext cx="715972" cy="74157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Pravokotnik: zaokroženi vogali 4">
              <a:extLst>
                <a:ext uri="{FF2B5EF4-FFF2-40B4-BE49-F238E27FC236}">
                  <a16:creationId xmlns:a16="http://schemas.microsoft.com/office/drawing/2014/main" id="{817B1434-40D2-328D-198A-4A8BE5D4682D}"/>
                </a:ext>
              </a:extLst>
            </p:cNvPr>
            <p:cNvSpPr txBox="1"/>
            <p:nvPr/>
          </p:nvSpPr>
          <p:spPr>
            <a:xfrm>
              <a:off x="896596" y="2457395"/>
              <a:ext cx="674032" cy="6996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050" b="1" kern="1200">
                  <a:solidFill>
                    <a:schemeClr val="bg2">
                      <a:lumMod val="10000"/>
                    </a:schemeClr>
                  </a:solidFill>
                </a:rPr>
                <a:t>Alternativna krma in funkcionalni krmni dodatki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C6C24C4D-0543-9E33-EC1D-979F376B94EB}"/>
              </a:ext>
            </a:extLst>
          </p:cNvPr>
          <p:cNvGrpSpPr/>
          <p:nvPr/>
        </p:nvGrpSpPr>
        <p:grpSpPr>
          <a:xfrm>
            <a:off x="4800420" y="4598533"/>
            <a:ext cx="2101941" cy="520597"/>
            <a:chOff x="886893" y="3429462"/>
            <a:chExt cx="715972" cy="805411"/>
          </a:xfrm>
          <a:solidFill>
            <a:srgbClr val="92D050"/>
          </a:solidFill>
        </p:grpSpPr>
        <p:sp>
          <p:nvSpPr>
            <p:cNvPr id="29" name="Pravokotnik: zaokroženi vogali 28">
              <a:extLst>
                <a:ext uri="{FF2B5EF4-FFF2-40B4-BE49-F238E27FC236}">
                  <a16:creationId xmlns:a16="http://schemas.microsoft.com/office/drawing/2014/main" id="{C4CB2E71-F593-4D9D-70B5-17EF94A02AE9}"/>
                </a:ext>
              </a:extLst>
            </p:cNvPr>
            <p:cNvSpPr/>
            <p:nvPr/>
          </p:nvSpPr>
          <p:spPr>
            <a:xfrm>
              <a:off x="886893" y="3429462"/>
              <a:ext cx="715972" cy="80541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Pravokotnik: zaokroženi vogali 4">
              <a:extLst>
                <a:ext uri="{FF2B5EF4-FFF2-40B4-BE49-F238E27FC236}">
                  <a16:creationId xmlns:a16="http://schemas.microsoft.com/office/drawing/2014/main" id="{5210DE83-9C8B-C6B9-68FE-BC3A94C4E297}"/>
                </a:ext>
              </a:extLst>
            </p:cNvPr>
            <p:cNvSpPr txBox="1"/>
            <p:nvPr/>
          </p:nvSpPr>
          <p:spPr>
            <a:xfrm>
              <a:off x="907863" y="3450432"/>
              <a:ext cx="674032" cy="7634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1050" b="1" kern="1200" dirty="0">
                  <a:solidFill>
                    <a:schemeClr val="bg2">
                      <a:lumMod val="10000"/>
                    </a:schemeClr>
                  </a:solidFill>
                </a:rPr>
                <a:t>Živalski proizvodi iz boljših</a:t>
              </a:r>
              <a:r>
                <a:rPr lang="sl-SI" sz="1050" b="1" dirty="0">
                  <a:solidFill>
                    <a:schemeClr val="bg2">
                      <a:lumMod val="10000"/>
                    </a:schemeClr>
                  </a:solidFill>
                </a:rPr>
                <a:t>   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1050" b="1" kern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sl-SI" sz="1050" b="1" kern="1200" dirty="0" err="1">
                  <a:solidFill>
                    <a:schemeClr val="bg2">
                      <a:lumMod val="10000"/>
                    </a:schemeClr>
                  </a:solidFill>
                </a:rPr>
                <a:t>rejnih</a:t>
              </a:r>
              <a:r>
                <a:rPr lang="sl-SI" sz="1050" b="1" kern="1200" dirty="0">
                  <a:solidFill>
                    <a:schemeClr val="bg2">
                      <a:lumMod val="10000"/>
                    </a:schemeClr>
                  </a:solidFill>
                </a:rPr>
                <a:t> pogojev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AC1BB13C-FEF1-380F-AEF0-4C482B658159}"/>
              </a:ext>
            </a:extLst>
          </p:cNvPr>
          <p:cNvGrpSpPr/>
          <p:nvPr/>
        </p:nvGrpSpPr>
        <p:grpSpPr>
          <a:xfrm>
            <a:off x="4800420" y="5158623"/>
            <a:ext cx="2101941" cy="481229"/>
            <a:chOff x="2470492" y="3429462"/>
            <a:chExt cx="715972" cy="805411"/>
          </a:xfrm>
          <a:solidFill>
            <a:srgbClr val="9ED561"/>
          </a:solidFill>
        </p:grpSpPr>
        <p:sp>
          <p:nvSpPr>
            <p:cNvPr id="32" name="Pravokotnik: zaokroženi vogali 31">
              <a:extLst>
                <a:ext uri="{FF2B5EF4-FFF2-40B4-BE49-F238E27FC236}">
                  <a16:creationId xmlns:a16="http://schemas.microsoft.com/office/drawing/2014/main" id="{CD20B40A-A045-05C2-F367-4A658933BF0A}"/>
                </a:ext>
              </a:extLst>
            </p:cNvPr>
            <p:cNvSpPr/>
            <p:nvPr/>
          </p:nvSpPr>
          <p:spPr>
            <a:xfrm>
              <a:off x="2470492" y="3429462"/>
              <a:ext cx="715972" cy="80541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Pravokotnik: zaokroženi vogali 4">
              <a:extLst>
                <a:ext uri="{FF2B5EF4-FFF2-40B4-BE49-F238E27FC236}">
                  <a16:creationId xmlns:a16="http://schemas.microsoft.com/office/drawing/2014/main" id="{3AC5019F-8119-CE0B-09D0-E97CFBFB5C43}"/>
                </a:ext>
              </a:extLst>
            </p:cNvPr>
            <p:cNvSpPr txBox="1"/>
            <p:nvPr/>
          </p:nvSpPr>
          <p:spPr>
            <a:xfrm>
              <a:off x="2491462" y="3450430"/>
              <a:ext cx="674032" cy="7044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050" b="1" kern="1200">
                  <a:solidFill>
                    <a:schemeClr val="bg2">
                      <a:lumMod val="10000"/>
                    </a:schemeClr>
                  </a:solidFill>
                </a:rPr>
                <a:t>Kmetijski pridelki in živila iz shem kakovosti</a:t>
              </a:r>
            </a:p>
          </p:txBody>
        </p: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D76ED625-591D-6CBB-69DF-7EFCC689E8F2}"/>
              </a:ext>
            </a:extLst>
          </p:cNvPr>
          <p:cNvGrpSpPr/>
          <p:nvPr/>
        </p:nvGrpSpPr>
        <p:grpSpPr>
          <a:xfrm>
            <a:off x="6943858" y="3451870"/>
            <a:ext cx="2005378" cy="481228"/>
            <a:chOff x="1725410" y="1818883"/>
            <a:chExt cx="715972" cy="805411"/>
          </a:xfrm>
          <a:solidFill>
            <a:srgbClr val="CB90F0"/>
          </a:solidFill>
        </p:grpSpPr>
        <p:sp>
          <p:nvSpPr>
            <p:cNvPr id="35" name="Pravokotnik: zaokroženi vogali 34">
              <a:extLst>
                <a:ext uri="{FF2B5EF4-FFF2-40B4-BE49-F238E27FC236}">
                  <a16:creationId xmlns:a16="http://schemas.microsoft.com/office/drawing/2014/main" id="{7F1642CF-8B97-75B9-474B-5FF607707CD6}"/>
                </a:ext>
              </a:extLst>
            </p:cNvPr>
            <p:cNvSpPr/>
            <p:nvPr/>
          </p:nvSpPr>
          <p:spPr>
            <a:xfrm>
              <a:off x="1725410" y="1818883"/>
              <a:ext cx="715972" cy="80541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Pravokotnik: zaokroženi vogali 4">
              <a:extLst>
                <a:ext uri="{FF2B5EF4-FFF2-40B4-BE49-F238E27FC236}">
                  <a16:creationId xmlns:a16="http://schemas.microsoft.com/office/drawing/2014/main" id="{0F8C4136-D966-3678-85C4-6EB4520360F0}"/>
                </a:ext>
              </a:extLst>
            </p:cNvPr>
            <p:cNvSpPr txBox="1"/>
            <p:nvPr/>
          </p:nvSpPr>
          <p:spPr>
            <a:xfrm>
              <a:off x="1746380" y="1839853"/>
              <a:ext cx="674032" cy="7634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050" b="1" kern="1200" dirty="0">
                  <a:solidFill>
                    <a:schemeClr val="bg2">
                      <a:lumMod val="10000"/>
                    </a:schemeClr>
                  </a:solidFill>
                </a:rPr>
                <a:t>Živila, sestavljena po meri potrošnika</a:t>
              </a:r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05A1C161-15A9-4AA8-E557-4045B39FF6B8}"/>
              </a:ext>
            </a:extLst>
          </p:cNvPr>
          <p:cNvGrpSpPr/>
          <p:nvPr/>
        </p:nvGrpSpPr>
        <p:grpSpPr>
          <a:xfrm>
            <a:off x="6943859" y="3987297"/>
            <a:ext cx="2005377" cy="571743"/>
            <a:chOff x="1731750" y="2739308"/>
            <a:chExt cx="715972" cy="805411"/>
          </a:xfrm>
          <a:solidFill>
            <a:srgbClr val="CB90F0"/>
          </a:solidFill>
        </p:grpSpPr>
        <p:sp>
          <p:nvSpPr>
            <p:cNvPr id="38" name="Pravokotnik: zaokroženi vogali 37">
              <a:extLst>
                <a:ext uri="{FF2B5EF4-FFF2-40B4-BE49-F238E27FC236}">
                  <a16:creationId xmlns:a16="http://schemas.microsoft.com/office/drawing/2014/main" id="{75E8953B-CF0D-90FA-979C-34688746FE13}"/>
                </a:ext>
              </a:extLst>
            </p:cNvPr>
            <p:cNvSpPr/>
            <p:nvPr/>
          </p:nvSpPr>
          <p:spPr>
            <a:xfrm>
              <a:off x="1731750" y="2739308"/>
              <a:ext cx="715972" cy="80541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Pravokotnik: zaokroženi vogali 4">
              <a:extLst>
                <a:ext uri="{FF2B5EF4-FFF2-40B4-BE49-F238E27FC236}">
                  <a16:creationId xmlns:a16="http://schemas.microsoft.com/office/drawing/2014/main" id="{17970034-ECEE-C0C9-C3BA-9BDA80586DE0}"/>
                </a:ext>
              </a:extLst>
            </p:cNvPr>
            <p:cNvSpPr txBox="1"/>
            <p:nvPr/>
          </p:nvSpPr>
          <p:spPr>
            <a:xfrm>
              <a:off x="1752720" y="2760278"/>
              <a:ext cx="674032" cy="7634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1050" b="1">
                  <a:solidFill>
                    <a:schemeClr val="bg2">
                      <a:lumMod val="10000"/>
                    </a:schemeClr>
                  </a:solidFill>
                </a:rPr>
                <a:t>Prehranska dopolnila</a:t>
              </a:r>
              <a:r>
                <a:rPr lang="en-GB" sz="1050" b="1">
                  <a:solidFill>
                    <a:schemeClr val="bg2">
                      <a:lumMod val="10000"/>
                    </a:schemeClr>
                  </a:solidFill>
                </a:rPr>
                <a:t> in</a:t>
              </a:r>
              <a:r>
                <a:rPr lang="en-GB" sz="1050" b="1" kern="1200">
                  <a:solidFill>
                    <a:schemeClr val="bg2">
                      <a:lumMod val="10000"/>
                    </a:schemeClr>
                  </a:solidFill>
                </a:rPr>
                <a:t> nova živila</a:t>
              </a:r>
              <a:endParaRPr lang="en-GB" sz="1050" b="1" kern="1200">
                <a:solidFill>
                  <a:schemeClr val="bg2">
                    <a:lumMod val="10000"/>
                  </a:schemeClr>
                </a:solidFill>
                <a:ea typeface="Calibri"/>
                <a:cs typeface="Calibri"/>
              </a:endParaRPr>
            </a:p>
          </p:txBody>
        </p:sp>
      </p:grpSp>
      <p:sp>
        <p:nvSpPr>
          <p:cNvPr id="42" name="Naslov 41">
            <a:extLst>
              <a:ext uri="{FF2B5EF4-FFF2-40B4-BE49-F238E27FC236}">
                <a16:creationId xmlns:a16="http://schemas.microsoft.com/office/drawing/2014/main" id="{AECB67BD-6E22-8CFC-DD4A-343FFBFE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29" y="392995"/>
            <a:ext cx="10515600" cy="460258"/>
          </a:xfrm>
        </p:spPr>
        <p:txBody>
          <a:bodyPr>
            <a:noAutofit/>
          </a:bodyPr>
          <a:lstStyle/>
          <a:p>
            <a:pPr algn="ctr"/>
            <a:r>
              <a:rPr lang="sl-SI" sz="4000" b="1" dirty="0">
                <a:solidFill>
                  <a:srgbClr val="0070C0"/>
                </a:solidFill>
              </a:rPr>
              <a:t>Fokusna področja SRIP HRANA </a:t>
            </a:r>
            <a:endParaRPr lang="en-GB" sz="4000" b="1" dirty="0">
              <a:solidFill>
                <a:srgbClr val="0070C0"/>
              </a:solidFill>
            </a:endParaRPr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A9F2DF35-8581-20C8-B753-AAFCB28C3AEC}"/>
              </a:ext>
            </a:extLst>
          </p:cNvPr>
          <p:cNvGrpSpPr/>
          <p:nvPr/>
        </p:nvGrpSpPr>
        <p:grpSpPr>
          <a:xfrm>
            <a:off x="2707654" y="3970057"/>
            <a:ext cx="2031206" cy="577868"/>
            <a:chOff x="115761" y="1644668"/>
            <a:chExt cx="714574" cy="741577"/>
          </a:xfrm>
          <a:solidFill>
            <a:srgbClr val="4BD0FF"/>
          </a:solidFill>
        </p:grpSpPr>
        <p:sp>
          <p:nvSpPr>
            <p:cNvPr id="41" name="Pravokotnik: zaokroženi vogali 40">
              <a:extLst>
                <a:ext uri="{FF2B5EF4-FFF2-40B4-BE49-F238E27FC236}">
                  <a16:creationId xmlns:a16="http://schemas.microsoft.com/office/drawing/2014/main" id="{119ADBBC-02EE-4168-2C7B-A2916270B665}"/>
                </a:ext>
              </a:extLst>
            </p:cNvPr>
            <p:cNvSpPr/>
            <p:nvPr/>
          </p:nvSpPr>
          <p:spPr>
            <a:xfrm>
              <a:off x="115761" y="1644668"/>
              <a:ext cx="714574" cy="74157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Pravokotnik: zaokroženi vogali 4">
              <a:extLst>
                <a:ext uri="{FF2B5EF4-FFF2-40B4-BE49-F238E27FC236}">
                  <a16:creationId xmlns:a16="http://schemas.microsoft.com/office/drawing/2014/main" id="{DE3506A1-C8BD-9C14-7B0B-0188ABC8D67C}"/>
                </a:ext>
              </a:extLst>
            </p:cNvPr>
            <p:cNvSpPr txBox="1"/>
            <p:nvPr/>
          </p:nvSpPr>
          <p:spPr>
            <a:xfrm>
              <a:off x="136690" y="1665598"/>
              <a:ext cx="672716" cy="699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marR="0" lvl="0" indent="0" algn="ctr" defTabSz="311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Optimizirani proizvodni in logistični procesi v pridelavi in predelavi hrane</a:t>
              </a:r>
            </a:p>
          </p:txBody>
        </p:sp>
      </p:grpSp>
      <p:pic>
        <p:nvPicPr>
          <p:cNvPr id="2" name="Slika 1">
            <a:extLst>
              <a:ext uri="{FF2B5EF4-FFF2-40B4-BE49-F238E27FC236}">
                <a16:creationId xmlns:a16="http://schemas.microsoft.com/office/drawing/2014/main" id="{CF2C30F8-9962-E785-2711-BB7E571B8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883" y="21940"/>
            <a:ext cx="1203455" cy="12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7302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SRIP HRANA 4. faza   – cilji</a:t>
            </a:r>
            <a:endParaRPr lang="en-GB" sz="28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37B35F9-0A00-4C9B-9B96-5B4094166E42}"/>
              </a:ext>
            </a:extLst>
          </p:cNvPr>
          <p:cNvSpPr txBox="1"/>
          <p:nvPr/>
        </p:nvSpPr>
        <p:spPr>
          <a:xfrm>
            <a:off x="1259633" y="1351313"/>
            <a:ext cx="8854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22B4DE4-091F-82A7-7228-39918A98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3" y="1483582"/>
            <a:ext cx="8647765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sz="2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Konkretni količinski cilji za 2024-2026, opredeljeni v pogodbi</a:t>
            </a:r>
            <a:r>
              <a:rPr kumimoji="0" lang="sl-SI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altLang="en-US" sz="22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l-SI" sz="2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Učinki strateškega povezovanja določeni z jasnimi in merljivimi cilji (aktivnosti sodelovanja in mreženja)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sz="2200" dirty="0"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l-SI" sz="2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Mednarodno povezovanje		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2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		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l-SI" sz="2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Povezovanje deležnikov po horizontalni in vertikalni osi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sz="2200" dirty="0"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l-SI" sz="2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Število </a:t>
            </a:r>
            <a:r>
              <a:rPr lang="sl-SI" sz="2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omogočitvenih</a:t>
            </a:r>
            <a:r>
              <a:rPr lang="sl-SI" sz="2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tehnologij povezanih v vertikalno verigo ali mrežo s </a:t>
            </a:r>
            <a:r>
              <a:rPr lang="sl-SI" sz="2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trženim</a:t>
            </a:r>
            <a:r>
              <a:rPr lang="sl-SI" sz="2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izdelkom, storitvijo ali procesom</a:t>
            </a:r>
            <a:r>
              <a:rPr lang="sl-SI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					</a:t>
            </a:r>
            <a:endParaRPr kumimoji="0" lang="sl-SI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620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EE8D0-3B1D-3101-E0C9-2211E3EFD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B2DEC87-58B9-B36B-B103-9A33C92C1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3C6137C-32C3-CE08-F3A4-8F8012D40B2A}"/>
              </a:ext>
            </a:extLst>
          </p:cNvPr>
          <p:cNvSpPr txBox="1"/>
          <p:nvPr/>
        </p:nvSpPr>
        <p:spPr>
          <a:xfrm>
            <a:off x="490781" y="104403"/>
            <a:ext cx="1117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tham Condensed Book" pitchFamily="50" charset="0"/>
              </a:rPr>
              <a:t>SRIP HRANA– </a:t>
            </a:r>
            <a:r>
              <a:rPr lang="en-GB" sz="2800" dirty="0" err="1">
                <a:solidFill>
                  <a:schemeClr val="bg1"/>
                </a:solidFill>
                <a:latin typeface="Gotham Condensed Book" pitchFamily="50" charset="0"/>
              </a:rPr>
              <a:t>cilji</a:t>
            </a:r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 do 2030 </a:t>
            </a:r>
            <a:r>
              <a:rPr lang="pl-PL" sz="2800" dirty="0">
                <a:solidFill>
                  <a:schemeClr val="bg1"/>
                </a:solidFill>
                <a:latin typeface="Gotham Condensed Book" pitchFamily="50" charset="0"/>
              </a:rPr>
              <a:t>(dodatno opredeljeni v Akcijskem načrtu)</a:t>
            </a:r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 </a:t>
            </a:r>
            <a:endParaRPr lang="en-GB" sz="2800" dirty="0">
              <a:solidFill>
                <a:schemeClr val="bg1"/>
              </a:solidFill>
              <a:latin typeface="Gotham Condensed Book" pitchFamily="50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FFB63E1-43A1-F00F-5C2F-86CCFB2EE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746AFB3-DD8B-8FF0-B068-55BD74BE7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69" y="3105834"/>
            <a:ext cx="93453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					</a:t>
            </a:r>
            <a:endParaRPr kumimoji="0" lang="sl-SI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B3ACD658-0DB0-4FDE-2AF2-721799BE4D5B}"/>
              </a:ext>
            </a:extLst>
          </p:cNvPr>
          <p:cNvSpPr/>
          <p:nvPr/>
        </p:nvSpPr>
        <p:spPr>
          <a:xfrm>
            <a:off x="555349" y="1176107"/>
            <a:ext cx="5101967" cy="18125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Cilj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1: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Sodelovanje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deležnikov</a:t>
            </a:r>
            <a:r>
              <a:rPr lang="en-GB" dirty="0">
                <a:solidFill>
                  <a:srgbClr val="FF0000"/>
                </a:solidFill>
              </a:rPr>
              <a:t> za </a:t>
            </a:r>
            <a:r>
              <a:rPr lang="en-GB" dirty="0" err="1">
                <a:solidFill>
                  <a:srgbClr val="FF0000"/>
                </a:solidFill>
              </a:rPr>
              <a:t>večjo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trajnost</a:t>
            </a:r>
            <a:r>
              <a:rPr lang="en-GB" dirty="0">
                <a:solidFill>
                  <a:srgbClr val="FF0000"/>
                </a:solidFill>
              </a:rPr>
              <a:t> in </a:t>
            </a:r>
            <a:r>
              <a:rPr lang="en-GB" dirty="0" err="1">
                <a:solidFill>
                  <a:srgbClr val="FF0000"/>
                </a:solidFill>
              </a:rPr>
              <a:t>konkurenčnost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agroživilstva</a:t>
            </a:r>
            <a:r>
              <a:rPr lang="en-GB" dirty="0">
                <a:solidFill>
                  <a:srgbClr val="FF0000"/>
                </a:solidFill>
              </a:rPr>
              <a:t> </a:t>
            </a: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l-S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Kazalnik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1:</a:t>
            </a: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Število novih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sodelovanj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deležnikov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neodvisno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od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javnih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razpisov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23" name="Pravokotnik 22">
            <a:extLst>
              <a:ext uri="{FF2B5EF4-FFF2-40B4-BE49-F238E27FC236}">
                <a16:creationId xmlns:a16="http://schemas.microsoft.com/office/drawing/2014/main" id="{28E42F6E-C1FF-E70D-F31F-3EC501997C0F}"/>
              </a:ext>
            </a:extLst>
          </p:cNvPr>
          <p:cNvSpPr/>
          <p:nvPr/>
        </p:nvSpPr>
        <p:spPr>
          <a:xfrm>
            <a:off x="5998197" y="1176107"/>
            <a:ext cx="4849525" cy="18125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Cilj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2: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Izboljšanje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učinkovitosti</a:t>
            </a:r>
            <a:r>
              <a:rPr lang="en-GB" dirty="0">
                <a:solidFill>
                  <a:srgbClr val="FF0000"/>
                </a:solidFill>
              </a:rPr>
              <a:t> in </a:t>
            </a:r>
            <a:r>
              <a:rPr lang="en-GB" dirty="0" err="1">
                <a:solidFill>
                  <a:srgbClr val="FF0000"/>
                </a:solidFill>
              </a:rPr>
              <a:t>trajnosti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procesov</a:t>
            </a:r>
            <a:r>
              <a:rPr lang="en-GB" dirty="0">
                <a:solidFill>
                  <a:srgbClr val="FF0000"/>
                </a:solidFill>
              </a:rPr>
              <a:t> v </a:t>
            </a:r>
            <a:r>
              <a:rPr lang="en-GB" dirty="0" err="1">
                <a:solidFill>
                  <a:srgbClr val="FF0000"/>
                </a:solidFill>
              </a:rPr>
              <a:t>agroživilski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verigi</a:t>
            </a:r>
            <a:r>
              <a:rPr lang="en-GB" dirty="0">
                <a:solidFill>
                  <a:srgbClr val="FF0000"/>
                </a:solidFill>
              </a:rPr>
              <a:t> </a:t>
            </a:r>
            <a:endParaRPr lang="sl-SI" dirty="0">
              <a:solidFill>
                <a:srgbClr val="FF0000"/>
              </a:solidFill>
            </a:endParaRPr>
          </a:p>
          <a:p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Kazalnik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2: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Število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izboljšanih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procesov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kmetijstvu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živilski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industriji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24" name="Pravokotnik 23">
            <a:extLst>
              <a:ext uri="{FF2B5EF4-FFF2-40B4-BE49-F238E27FC236}">
                <a16:creationId xmlns:a16="http://schemas.microsoft.com/office/drawing/2014/main" id="{F4013A39-C4DB-7594-FBE1-78EC4B5D68EB}"/>
              </a:ext>
            </a:extLst>
          </p:cNvPr>
          <p:cNvSpPr/>
          <p:nvPr/>
        </p:nvSpPr>
        <p:spPr>
          <a:xfrm>
            <a:off x="2960627" y="3439605"/>
            <a:ext cx="5605219" cy="25437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Cilj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3: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Povečanje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prehranske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suverenosti</a:t>
            </a:r>
            <a:r>
              <a:rPr lang="en-GB" dirty="0">
                <a:solidFill>
                  <a:srgbClr val="FF0000"/>
                </a:solidFill>
              </a:rPr>
              <a:t> Slovenije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Kazalnik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3: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Povečanje prehranske suverenosti za posamezne kmetijske proizvode. Merili bomo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količinsko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proizvodnjo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samooskrbo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delež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slovenske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hrane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prodaji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domačem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trgu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(v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ekvivalentu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posameznih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kmetijskih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proizvodov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6925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490781" y="104403"/>
            <a:ext cx="1117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tham Condensed Book" pitchFamily="50" charset="0"/>
              </a:rPr>
              <a:t>SRIP HRANA– </a:t>
            </a:r>
            <a:r>
              <a:rPr lang="en-GB" sz="2800" dirty="0" err="1">
                <a:solidFill>
                  <a:schemeClr val="bg1"/>
                </a:solidFill>
                <a:latin typeface="Gotham Condensed Book" pitchFamily="50" charset="0"/>
              </a:rPr>
              <a:t>cilji</a:t>
            </a:r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 do 2030 (dodatno opredeljeni v Akcijskem načrtu)</a:t>
            </a:r>
            <a:endParaRPr lang="en-GB" sz="2800" dirty="0">
              <a:solidFill>
                <a:schemeClr val="bg1"/>
              </a:solidFill>
              <a:latin typeface="Gotham Condensed Book" pitchFamily="50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22B4DE4-091F-82A7-7228-39918A98B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69" y="2967335"/>
            <a:ext cx="93453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		</a:t>
            </a:r>
            <a:endParaRPr kumimoji="0" lang="sl-SI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Pravokotnik 24">
            <a:extLst>
              <a:ext uri="{FF2B5EF4-FFF2-40B4-BE49-F238E27FC236}">
                <a16:creationId xmlns:a16="http://schemas.microsoft.com/office/drawing/2014/main" id="{970C7EB3-C280-1213-60E1-0C62C9E0BF9C}"/>
              </a:ext>
            </a:extLst>
          </p:cNvPr>
          <p:cNvSpPr/>
          <p:nvPr/>
        </p:nvSpPr>
        <p:spPr>
          <a:xfrm>
            <a:off x="970363" y="1281371"/>
            <a:ext cx="4273617" cy="15939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Cilj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4: </a:t>
            </a:r>
            <a:r>
              <a:rPr lang="en-GB" dirty="0" err="1">
                <a:solidFill>
                  <a:srgbClr val="FF0000"/>
                </a:solidFill>
              </a:rPr>
              <a:t>Povečanje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števila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novih</a:t>
            </a:r>
            <a:r>
              <a:rPr lang="en-GB" dirty="0">
                <a:solidFill>
                  <a:srgbClr val="FF0000"/>
                </a:solidFill>
              </a:rPr>
              <a:t> sort </a:t>
            </a:r>
            <a:r>
              <a:rPr lang="en-GB" dirty="0" err="1">
                <a:solidFill>
                  <a:srgbClr val="FF0000"/>
                </a:solidFill>
              </a:rPr>
              <a:t>rastlin</a:t>
            </a:r>
            <a:r>
              <a:rPr lang="en-GB" dirty="0">
                <a:solidFill>
                  <a:srgbClr val="FF0000"/>
                </a:solidFill>
              </a:rPr>
              <a:t> v </a:t>
            </a:r>
            <a:r>
              <a:rPr lang="en-GB" dirty="0" err="1">
                <a:solidFill>
                  <a:srgbClr val="FF0000"/>
                </a:solidFill>
              </a:rPr>
              <a:t>kmetijstvu</a:t>
            </a:r>
            <a:r>
              <a:rPr lang="en-GB" dirty="0">
                <a:solidFill>
                  <a:srgbClr val="FF0000"/>
                </a:solidFill>
              </a:rPr>
              <a:t> </a:t>
            </a:r>
            <a:endParaRPr lang="sl-SI" dirty="0">
              <a:solidFill>
                <a:srgbClr val="FF0000"/>
              </a:solidFill>
            </a:endParaRPr>
          </a:p>
          <a:p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Kazalnik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Število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novih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slovenskih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sort kmetijskih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rastlin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Pravokotnik 25">
            <a:extLst>
              <a:ext uri="{FF2B5EF4-FFF2-40B4-BE49-F238E27FC236}">
                <a16:creationId xmlns:a16="http://schemas.microsoft.com/office/drawing/2014/main" id="{D4BA8CE5-532F-DCF3-6B59-5090284875EF}"/>
              </a:ext>
            </a:extLst>
          </p:cNvPr>
          <p:cNvSpPr/>
          <p:nvPr/>
        </p:nvSpPr>
        <p:spPr>
          <a:xfrm>
            <a:off x="5995290" y="1281371"/>
            <a:ext cx="4273617" cy="15939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Cilj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5: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Povečanje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števila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novih</a:t>
            </a:r>
            <a:r>
              <a:rPr lang="en-GB" dirty="0">
                <a:solidFill>
                  <a:srgbClr val="FF0000"/>
                </a:solidFill>
              </a:rPr>
              <a:t> živilskih </a:t>
            </a:r>
            <a:r>
              <a:rPr lang="en-GB" dirty="0" err="1">
                <a:solidFill>
                  <a:srgbClr val="FF0000"/>
                </a:solidFill>
              </a:rPr>
              <a:t>proizvodov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Kazalnik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5: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Število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novih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živilskih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proizvodov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C594FFE6-321D-9011-8CDA-1E97484F0863}"/>
              </a:ext>
            </a:extLst>
          </p:cNvPr>
          <p:cNvSpPr/>
          <p:nvPr/>
        </p:nvSpPr>
        <p:spPr>
          <a:xfrm>
            <a:off x="3062766" y="3439605"/>
            <a:ext cx="5400942" cy="2421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l-SI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sl-SI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Cilj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dirty="0" err="1">
                <a:solidFill>
                  <a:srgbClr val="FF0000"/>
                </a:solidFill>
              </a:rPr>
              <a:t>Krepitev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mednarodnega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sodelovanja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na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področju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agroživilstva</a:t>
            </a:r>
            <a:endParaRPr lang="sl-SI" dirty="0">
              <a:solidFill>
                <a:srgbClr val="FF0000"/>
              </a:solidFill>
            </a:endParaRPr>
          </a:p>
          <a:p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Kazalnik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Število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mednarodni</a:t>
            </a: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</a:t>
            </a: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partnerst</a:t>
            </a:r>
            <a:r>
              <a:rPr lang="sl-S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ev</a:t>
            </a: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Število vključenih deležnikov v prenos znanj na mednarodnem nivoju</a:t>
            </a:r>
          </a:p>
          <a:p>
            <a:pPr marL="285750" indent="-285750">
              <a:buFontTx/>
              <a:buChar char="-"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Število podjetij na mednarodnih sejmih</a:t>
            </a:r>
          </a:p>
          <a:p>
            <a:pPr marL="285750" indent="-285750">
              <a:buFontTx/>
              <a:buChar char="-"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75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515947" y="96014"/>
            <a:ext cx="1063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AKTIVNOSTI IN DOSEŽKI SRIP HRANA – strokovni dogodki</a:t>
            </a:r>
            <a:endParaRPr lang="en-GB" sz="28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37B35F9-0A00-4C9B-9B96-5B4094166E42}"/>
              </a:ext>
            </a:extLst>
          </p:cNvPr>
          <p:cNvSpPr txBox="1"/>
          <p:nvPr/>
        </p:nvSpPr>
        <p:spPr>
          <a:xfrm>
            <a:off x="1280670" y="848929"/>
            <a:ext cx="434421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l-SI" sz="2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Strokovni dogodki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Sektorske konference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Regijske konference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Vrh kmetijskih in živilskih podjetij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Seminarji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Delavnice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Študijski obiski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Mreženja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pic>
        <p:nvPicPr>
          <p:cNvPr id="5" name="Slika 4" descr="Slika, ki vsebuje besede besedilo, zaprt prostor, oblačila, oseba&#10;&#10;Opis je samodejno ustvarjen">
            <a:extLst>
              <a:ext uri="{FF2B5EF4-FFF2-40B4-BE49-F238E27FC236}">
                <a16:creationId xmlns:a16="http://schemas.microsoft.com/office/drawing/2014/main" id="{0A93FA35-13CB-548D-99B9-3F1C664371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0920" r="20829" b="29516"/>
          <a:stretch/>
        </p:blipFill>
        <p:spPr>
          <a:xfrm>
            <a:off x="5991098" y="900418"/>
            <a:ext cx="4124195" cy="2810240"/>
          </a:xfrm>
          <a:prstGeom prst="rect">
            <a:avLst/>
          </a:prstGeom>
        </p:spPr>
      </p:pic>
      <p:pic>
        <p:nvPicPr>
          <p:cNvPr id="12" name="Slika 11" descr="Slika, ki vsebuje besede oblačila, zaprt prostor, stol, oseba&#10;&#10;Opis je samodejno ustvarjen">
            <a:extLst>
              <a:ext uri="{FF2B5EF4-FFF2-40B4-BE49-F238E27FC236}">
                <a16:creationId xmlns:a16="http://schemas.microsoft.com/office/drawing/2014/main" id="{3B4DA6BC-2CA1-CF83-8540-7FAEAD305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/>
          <a:stretch/>
        </p:blipFill>
        <p:spPr>
          <a:xfrm>
            <a:off x="5972428" y="3879391"/>
            <a:ext cx="4161536" cy="2639941"/>
          </a:xfrm>
          <a:prstGeom prst="rect">
            <a:avLst/>
          </a:prstGeom>
        </p:spPr>
      </p:pic>
      <p:pic>
        <p:nvPicPr>
          <p:cNvPr id="14" name="Slika 13" descr="Slika, ki vsebuje besede oblačila, na prostem, oseba, moški&#10;&#10;Opis je samodejno ustvarjen">
            <a:extLst>
              <a:ext uri="{FF2B5EF4-FFF2-40B4-BE49-F238E27FC236}">
                <a16:creationId xmlns:a16="http://schemas.microsoft.com/office/drawing/2014/main" id="{5C3B87A1-BD86-9AC2-697B-3401363B52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 b="41389"/>
          <a:stretch/>
        </p:blipFill>
        <p:spPr>
          <a:xfrm>
            <a:off x="1377688" y="3710658"/>
            <a:ext cx="4371386" cy="28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6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B080C4C5-7116-402A-8BA1-94A38CBB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921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4B35B94-0F8B-4A55-8F97-6FEAE10FB821}"/>
              </a:ext>
            </a:extLst>
          </p:cNvPr>
          <p:cNvSpPr txBox="1"/>
          <p:nvPr/>
        </p:nvSpPr>
        <p:spPr>
          <a:xfrm>
            <a:off x="515947" y="96014"/>
            <a:ext cx="1063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Gotham Condensed Book" pitchFamily="50" charset="0"/>
              </a:rPr>
              <a:t>AKTIVNOSTI IN DOSEŽKI SRIP HRANA – internacionalizacija</a:t>
            </a:r>
            <a:endParaRPr lang="en-GB" sz="28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37B35F9-0A00-4C9B-9B96-5B4094166E42}"/>
              </a:ext>
            </a:extLst>
          </p:cNvPr>
          <p:cNvSpPr txBox="1"/>
          <p:nvPr/>
        </p:nvSpPr>
        <p:spPr>
          <a:xfrm>
            <a:off x="2266122" y="862887"/>
            <a:ext cx="7725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Razvojna, sektorska in trženjska internacionalizacija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l-SI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F8EFD8-3B00-D113-AD57-93A67B4E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2" y="880533"/>
            <a:ext cx="1083963" cy="1083963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5A5E183-6930-0C5C-C0CB-636FFF1F2EDA}"/>
              </a:ext>
            </a:extLst>
          </p:cNvPr>
          <p:cNvSpPr txBox="1"/>
          <p:nvPr/>
        </p:nvSpPr>
        <p:spPr>
          <a:xfrm>
            <a:off x="515947" y="1439740"/>
            <a:ext cx="6438687" cy="172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l-SI" sz="2200" b="1" dirty="0">
                <a:solidFill>
                  <a:srgbClr val="60A22E"/>
                </a:solidFill>
                <a:latin typeface="Arial" panose="020B0604020202020204" pitchFamily="34" charset="0"/>
                <a:ea typeface="Questrial" pitchFamily="2" charset="-18"/>
              </a:rPr>
              <a:t>Potrebe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mednarodno sodelovanje na področju </a:t>
            </a:r>
            <a:r>
              <a:rPr lang="sl-SI" sz="1800" b="1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raziskav in razvoja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800" b="1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informiranost</a:t>
            </a: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 o izzivih in rešitvah ter sodelovanje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    pri </a:t>
            </a:r>
            <a:r>
              <a:rPr lang="sl-SI" sz="1800" b="1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zastopanju interesov </a:t>
            </a: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posameznih </a:t>
            </a:r>
            <a:r>
              <a:rPr lang="sl-SI" sz="1800" dirty="0" err="1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agroživ</a:t>
            </a: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. sektorjev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pomoč pri </a:t>
            </a:r>
            <a:r>
              <a:rPr lang="pl-PL" sz="1800" b="1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dostopu na tuje trge</a:t>
            </a:r>
            <a:endParaRPr lang="sl-SI" sz="1800" b="1" dirty="0">
              <a:solidFill>
                <a:schemeClr val="tx1"/>
              </a:solidFill>
              <a:latin typeface="Arial" panose="020B0604020202020204" pitchFamily="34" charset="0"/>
              <a:ea typeface="Questrial" pitchFamily="2" charset="-18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E66A4E5-B225-61BB-A10A-CDC38009061F}"/>
              </a:ext>
            </a:extLst>
          </p:cNvPr>
          <p:cNvSpPr txBox="1"/>
          <p:nvPr/>
        </p:nvSpPr>
        <p:spPr>
          <a:xfrm>
            <a:off x="515947" y="3443676"/>
            <a:ext cx="6972489" cy="262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kumimoji="0" lang="sl-SI" sz="2200" b="1" i="0" u="none" strike="noStrike" kern="0" cap="none" spc="0" normalizeH="0" baseline="0" noProof="0" dirty="0">
                <a:ln>
                  <a:noFill/>
                </a:ln>
                <a:solidFill>
                  <a:srgbClr val="60A22E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Aktivnosti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60A22E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s</a:t>
            </a:r>
            <a:r>
              <a:rPr lang="sv-SE" sz="1800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odelovanje partnerjev v mednarodnih </a:t>
            </a:r>
            <a:r>
              <a:rPr lang="sv-SE" sz="1800" b="1" dirty="0">
                <a:solidFill>
                  <a:schemeClr val="tx1"/>
                </a:solidFill>
                <a:latin typeface="Arial" panose="020B0604020202020204" pitchFamily="34" charset="0"/>
                <a:ea typeface="Questrial" pitchFamily="2" charset="-18"/>
              </a:rPr>
              <a:t>projektih</a:t>
            </a:r>
            <a:endParaRPr lang="sl-SI" sz="1800" b="1" dirty="0">
              <a:solidFill>
                <a:schemeClr val="tx1"/>
              </a:solidFill>
              <a:latin typeface="Arial" panose="020B0604020202020204" pitchFamily="34" charset="0"/>
              <a:ea typeface="Questrial" pitchFamily="2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vključenost Slovenije v </a:t>
            </a:r>
            <a:r>
              <a:rPr kumimoji="0" lang="sl-S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medregijska</a:t>
            </a:r>
            <a:r>
              <a:rPr kumimoji="0" lang="sl-SI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S3 partnerstva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sl-SI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(Smart </a:t>
            </a:r>
            <a:r>
              <a:rPr kumimoji="0" lang="sl-SI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solutions</a:t>
            </a:r>
            <a:r>
              <a:rPr kumimoji="0" lang="sl-SI" sz="1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 4 Agrifood / Food </a:t>
            </a:r>
            <a:r>
              <a:rPr kumimoji="0" lang="sl-SI" sz="1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packaging</a:t>
            </a:r>
            <a:r>
              <a:rPr kumimoji="0" lang="sl-SI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Questrial" pitchFamily="2" charset="-18"/>
                <a:sym typeface="Arial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sodelovanje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l-SI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ZKŽP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krovnem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evrop</a:t>
            </a:r>
            <a:r>
              <a:rPr lang="sl-SI" sz="1800" dirty="0" err="1">
                <a:latin typeface="Arial" panose="020B0604020202020204" pitchFamily="34" charset="0"/>
              </a:rPr>
              <a:t>skem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združenju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FDE</a:t>
            </a:r>
            <a:endParaRPr lang="sl-SI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sl-SI" b="1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</a:t>
            </a:r>
            <a:r>
              <a:rPr lang="sl-SI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sektorskih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organizacijah</a:t>
            </a:r>
            <a:endParaRPr lang="sl-SI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1800" b="1" dirty="0">
                <a:solidFill>
                  <a:srgbClr val="0070C0"/>
                </a:solidFill>
                <a:latin typeface="Arial" panose="020B0604020202020204" pitchFamily="34" charset="0"/>
              </a:rPr>
              <a:t>tu</a:t>
            </a:r>
            <a:r>
              <a:rPr lang="sl-SI" sz="18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ji trgi: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seminarj</a:t>
            </a:r>
            <a:r>
              <a:rPr lang="sl-SI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mreženj</a:t>
            </a:r>
            <a:r>
              <a:rPr lang="sl-SI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gospodarsk</a:t>
            </a:r>
            <a:r>
              <a:rPr lang="sl-SI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delegacij</a:t>
            </a:r>
            <a:r>
              <a:rPr lang="sl-SI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sodelovanj</a:t>
            </a:r>
            <a:r>
              <a:rPr lang="sl-SI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sejmih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promocija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slovenske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hrane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Questrial" pitchFamily="2" charset="-18"/>
              <a:sym typeface="Arial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7902F57-6D74-2E6A-073F-73D3C667B690}"/>
              </a:ext>
            </a:extLst>
          </p:cNvPr>
          <p:cNvSpPr txBox="1"/>
          <p:nvPr/>
        </p:nvSpPr>
        <p:spPr>
          <a:xfrm>
            <a:off x="6954634" y="5535305"/>
            <a:ext cx="3490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0070C0"/>
                </a:solidFill>
              </a:rPr>
              <a:t>Sejem </a:t>
            </a:r>
            <a:r>
              <a:rPr lang="sl-SI" dirty="0" err="1">
                <a:solidFill>
                  <a:srgbClr val="0070C0"/>
                </a:solidFill>
              </a:rPr>
              <a:t>Foodex</a:t>
            </a:r>
            <a:r>
              <a:rPr lang="sl-SI" dirty="0">
                <a:solidFill>
                  <a:srgbClr val="0070C0"/>
                </a:solidFill>
              </a:rPr>
              <a:t>, Japonska</a:t>
            </a:r>
          </a:p>
          <a:p>
            <a:r>
              <a:rPr lang="sl-SI" dirty="0"/>
              <a:t>+ gospodarska delegacija + seminar</a:t>
            </a:r>
          </a:p>
        </p:txBody>
      </p:sp>
      <p:pic>
        <p:nvPicPr>
          <p:cNvPr id="13" name="Slika 12" descr="Slika, ki vsebuje besede oblačila, moški, oseba, obutev&#10;&#10;Opis je samodejno ustvarjen">
            <a:extLst>
              <a:ext uri="{FF2B5EF4-FFF2-40B4-BE49-F238E27FC236}">
                <a16:creationId xmlns:a16="http://schemas.microsoft.com/office/drawing/2014/main" id="{AE1C8133-8A94-F46D-1480-39208F4845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6"/>
          <a:stretch/>
        </p:blipFill>
        <p:spPr>
          <a:xfrm>
            <a:off x="6954634" y="2091244"/>
            <a:ext cx="4957165" cy="33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1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274C74663FE54D87F1E8564EDE8126" ma:contentTypeVersion="18" ma:contentTypeDescription="Ustvari nov dokument." ma:contentTypeScope="" ma:versionID="a02ed97e3c7408b253e4efa2284715d3">
  <xsd:schema xmlns:xsd="http://www.w3.org/2001/XMLSchema" xmlns:xs="http://www.w3.org/2001/XMLSchema" xmlns:p="http://schemas.microsoft.com/office/2006/metadata/properties" xmlns:ns2="483508ab-49fe-4a40-ba29-f8dca4adf945" xmlns:ns3="5abfe22c-dc8c-44fc-b1f8-c6706cb28fd6" targetNamespace="http://schemas.microsoft.com/office/2006/metadata/properties" ma:root="true" ma:fieldsID="cfb79d5acb70bdd0c54fc32c7348d441" ns2:_="" ns3:_="">
    <xsd:import namespace="483508ab-49fe-4a40-ba29-f8dca4adf945"/>
    <xsd:import namespace="5abfe22c-dc8c-44fc-b1f8-c6706cb28f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508ab-49fe-4a40-ba29-f8dca4adf9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Oznake slike" ma:readOnly="false" ma:fieldId="{5cf76f15-5ced-4ddc-b409-7134ff3c332f}" ma:taxonomyMulti="true" ma:sspId="693818bf-85e6-4361-b0bc-0b333e2690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bfe22c-dc8c-44fc-b1f8-c6706cb28fd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b91f82-56c2-4290-b305-22e7c5664127}" ma:internalName="TaxCatchAll" ma:showField="CatchAllData" ma:web="5abfe22c-dc8c-44fc-b1f8-c6706cb28f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3508ab-49fe-4a40-ba29-f8dca4adf945">
      <Terms xmlns="http://schemas.microsoft.com/office/infopath/2007/PartnerControls"/>
    </lcf76f155ced4ddcb4097134ff3c332f>
    <TaxCatchAll xmlns="5abfe22c-dc8c-44fc-b1f8-c6706cb28fd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8F44AF-2BBE-4B3A-837C-9B93B18EA7AE}"/>
</file>

<file path=customXml/itemProps2.xml><?xml version="1.0" encoding="utf-8"?>
<ds:datastoreItem xmlns:ds="http://schemas.openxmlformats.org/officeDocument/2006/customXml" ds:itemID="{8FFA5C8B-A461-465C-BC5D-D638FAAF425F}">
  <ds:schemaRefs>
    <ds:schemaRef ds:uri="http://schemas.microsoft.com/office/2006/metadata/properties"/>
    <ds:schemaRef ds:uri="http://schemas.microsoft.com/office/infopath/2007/PartnerControls"/>
    <ds:schemaRef ds:uri="e0c4cf2c-1396-48e0-9fb8-701f9c1f262a"/>
    <ds:schemaRef ds:uri="703cdf61-9bdb-4ab1-bf99-aabb6c694d24"/>
  </ds:schemaRefs>
</ds:datastoreItem>
</file>

<file path=customXml/itemProps3.xml><?xml version="1.0" encoding="utf-8"?>
<ds:datastoreItem xmlns:ds="http://schemas.openxmlformats.org/officeDocument/2006/customXml" ds:itemID="{BB6CDA9C-A2A6-4E0E-BCE9-287437F619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1137</Words>
  <Application>Microsoft Office PowerPoint</Application>
  <PresentationFormat>Širokozaslonsko</PresentationFormat>
  <Paragraphs>206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Gotham Condensed Book</vt:lpstr>
      <vt:lpstr>Times New Roman</vt:lpstr>
      <vt:lpstr>Wingdings</vt:lpstr>
      <vt:lpstr>Officeova tema</vt:lpstr>
      <vt:lpstr>SRIP HRANA –  predstavitev in priložnosti Barbara Rupnik, GZS - ZKŽP</vt:lpstr>
      <vt:lpstr>PowerPointova predstavitev</vt:lpstr>
      <vt:lpstr>PowerPointova predstavitev</vt:lpstr>
      <vt:lpstr>Fokusna področja SRIP HRANA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Barbara Rupnik</dc:creator>
  <cp:lastModifiedBy>RRA Sejna Podstrešje</cp:lastModifiedBy>
  <cp:revision>9</cp:revision>
  <dcterms:created xsi:type="dcterms:W3CDTF">2024-03-07T14:02:07Z</dcterms:created>
  <dcterms:modified xsi:type="dcterms:W3CDTF">2025-04-14T10:09:08Z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0x010100BD274C74663FE54D87F1E8564EDE8126</vt:lpwstr>
  </property>
  <property fmtid="{D5CDD505-2E9C-101B-9397-08002B2CF9AE}" pid="3" name="MediaServiceImageTags">
    <vt:lpwstr/>
  </property>
</Properties>
</file>